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796" r:id="rId3"/>
    <p:sldId id="757" r:id="rId5"/>
    <p:sldId id="758" r:id="rId6"/>
    <p:sldId id="860" r:id="rId7"/>
    <p:sldId id="853" r:id="rId8"/>
    <p:sldId id="862" r:id="rId9"/>
    <p:sldId id="858" r:id="rId10"/>
    <p:sldId id="890" r:id="rId11"/>
    <p:sldId id="863" r:id="rId12"/>
    <p:sldId id="861" r:id="rId13"/>
    <p:sldId id="859" r:id="rId14"/>
    <p:sldId id="873" r:id="rId15"/>
    <p:sldId id="874" r:id="rId16"/>
    <p:sldId id="875" r:id="rId17"/>
    <p:sldId id="882" r:id="rId18"/>
    <p:sldId id="864" r:id="rId19"/>
    <p:sldId id="855" r:id="rId20"/>
    <p:sldId id="883" r:id="rId21"/>
    <p:sldId id="884" r:id="rId22"/>
    <p:sldId id="833" r:id="rId23"/>
  </p:sldIdLst>
  <p:sldSz cx="11522075" cy="6480175"/>
  <p:notesSz cx="6858000" cy="9144000"/>
  <p:embeddedFontLst>
    <p:embeddedFont>
      <p:font typeface="思源黑体 CN Light" panose="020B0300000000000000" charset="-122"/>
      <p:regular r:id="rId30"/>
    </p:embeddedFont>
    <p:embeddedFont>
      <p:font typeface="黑体" panose="02010609060101010101" charset="-122"/>
      <p:regular r:id="rId31"/>
    </p:embeddedFont>
    <p:embeddedFont>
      <p:font typeface="汉仪心海行楷W" panose="00020600040101010101" pitchFamily="18" charset="-122"/>
      <p:regular r:id="rId32"/>
    </p:embeddedFont>
    <p:embeddedFont>
      <p:font typeface="汉仪雅酷黑 55W" panose="020B0504020202020204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6F0"/>
    <a:srgbClr val="2275D5"/>
    <a:srgbClr val="2A2FFC"/>
    <a:srgbClr val="2B48EE"/>
    <a:srgbClr val="2945F1"/>
    <a:srgbClr val="2D2AFD"/>
    <a:srgbClr val="2746EF"/>
    <a:srgbClr val="2B47F0"/>
    <a:srgbClr val="79CFD9"/>
    <a:srgbClr val="E8F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2" autoAdjust="0"/>
    <p:restoredTop sz="85044" autoAdjust="0"/>
  </p:normalViewPr>
  <p:slideViewPr>
    <p:cSldViewPr snapToObjects="1">
      <p:cViewPr>
        <p:scale>
          <a:sx n="66" d="100"/>
          <a:sy n="66" d="100"/>
        </p:scale>
        <p:origin x="1488" y="1026"/>
      </p:cViewPr>
      <p:guideLst>
        <p:guide pos="3625"/>
        <p:guide orient="horz" pos="2050"/>
        <p:guide orient="horz" pos="23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>
      <p:cViewPr varScale="1">
        <p:scale>
          <a:sx n="83" d="100"/>
          <a:sy n="83" d="100"/>
        </p:scale>
        <p:origin x="-3192" y="-90"/>
      </p:cViewPr>
      <p:guideLst>
        <p:guide orient="horz" pos="2893"/>
        <p:guide pos="2157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5.xml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ustomXml" Target="../customXml/item1.xml"/><Relationship Id="rId28" Type="http://schemas.openxmlformats.org/officeDocument/2006/relationships/customXmlProps" Target="../customXml/itemProps4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CN Light" panose="020B0300000000000000" charset="-122"/>
              </a:rPr>
            </a:fld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CN Light" panose="020B0300000000000000" charset="-122"/>
              </a:rPr>
            </a:fld>
            <a:endParaRPr lang="zh-CN" altLang="en-US">
              <a:cs typeface="思源黑体 CN Light" panose="020B03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A682B699-C6B7-4DA8-8858-B4A63886AB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徽标, 公司名称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" y="0"/>
            <a:ext cx="11516249" cy="64801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4.xml"/><Relationship Id="rId5" Type="http://schemas.openxmlformats.org/officeDocument/2006/relationships/image" Target="../media/image30.png"/><Relationship Id="rId4" Type="http://schemas.openxmlformats.org/officeDocument/2006/relationships/tags" Target="../tags/tag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8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9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8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" y="0"/>
            <a:ext cx="11516249" cy="6480175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541037" y="540087"/>
            <a:ext cx="10440000" cy="5400000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03208" y="1453487"/>
            <a:ext cx="7915659" cy="8305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400" dirty="0">
                <a:latin typeface="黑体" panose="02010609060101010101" charset="-122"/>
                <a:ea typeface="黑体" panose="02010609060101010101" charset="-122"/>
                <a:cs typeface="思源黑体 CN Light" panose="020B0300000000000000" charset="-122"/>
              </a:rPr>
              <a:t>俄乌</a:t>
            </a:r>
            <a:r>
              <a:rPr lang="zh-CN" altLang="en-US" sz="5400" dirty="0">
                <a:latin typeface="黑体" panose="02010609060101010101" charset="-122"/>
                <a:ea typeface="黑体" panose="02010609060101010101" charset="-122"/>
                <a:cs typeface="思源黑体 CN Light" panose="020B0300000000000000" charset="-122"/>
              </a:rPr>
              <a:t>战争</a:t>
            </a:r>
            <a:endParaRPr lang="zh-CN" altLang="en-US" sz="5400" dirty="0">
              <a:latin typeface="黑体" panose="02010609060101010101" charset="-122"/>
              <a:ea typeface="黑体" panose="02010609060101010101" charset="-122"/>
              <a:cs typeface="思源黑体 CN Light" panose="020B03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60700" y="3519170"/>
            <a:ext cx="4852035" cy="20853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spc="300" dirty="0">
                <a:latin typeface="黑体" panose="02010609060101010101" charset="-122"/>
                <a:ea typeface="黑体" panose="02010609060101010101" charset="-122"/>
                <a:cs typeface="思源黑体 CN Light" panose="020B0300000000000000" charset="-122"/>
              </a:rPr>
              <a:t>团队：</a:t>
            </a:r>
            <a:r>
              <a:rPr lang="zh-CN" altLang="en-US" spc="300" dirty="0">
                <a:latin typeface="+mn-ea"/>
                <a:cs typeface="思源黑体 CN Light" panose="020B0300000000000000" charset="-122"/>
              </a:rPr>
              <a:t>NKU-HLPY</a:t>
            </a:r>
            <a:endParaRPr lang="zh-CN" altLang="en-US" spc="300" dirty="0">
              <a:latin typeface="+mn-ea"/>
              <a:cs typeface="思源黑体 CN Light" panose="020B0300000000000000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pc="300" dirty="0">
                <a:latin typeface="+mn-ea"/>
                <a:cs typeface="思源黑体 CN Light" panose="020B0300000000000000" charset="-122"/>
              </a:rPr>
              <a:t>          </a:t>
            </a:r>
            <a:r>
              <a:rPr lang="en-US" altLang="zh-CN" spc="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b="1" spc="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队长：</a:t>
            </a:r>
            <a:r>
              <a:rPr lang="zh-CN" altLang="en-US" spc="300" dirty="0">
                <a:latin typeface="+mn-ea"/>
                <a:cs typeface="思源黑体 CN Light" panose="020B0300000000000000" charset="-122"/>
              </a:rPr>
              <a:t>韩佳迅（2012682）</a:t>
            </a:r>
            <a:endParaRPr lang="zh-CN" altLang="en-US" spc="300" dirty="0">
              <a:latin typeface="+mn-ea"/>
              <a:cs typeface="思源黑体 CN Light" panose="020B0300000000000000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spc="300" dirty="0">
                <a:latin typeface="+mn-ea"/>
                <a:cs typeface="思源黑体 CN Light" panose="020B0300000000000000" charset="-122"/>
              </a:rPr>
              <a:t>            </a:t>
            </a:r>
            <a:r>
              <a:rPr lang="zh-CN" altLang="en-US" b="1" spc="300" dirty="0">
                <a:latin typeface="黑体" panose="02010609060101010101" charset="-122"/>
                <a:ea typeface="黑体" panose="02010609060101010101" charset="-122"/>
                <a:cs typeface="思源黑体 CN Light" panose="020B0300000000000000" charset="-122"/>
              </a:rPr>
              <a:t>成员：</a:t>
            </a:r>
            <a:r>
              <a:rPr lang="zh-CN" altLang="en-US" spc="300" dirty="0">
                <a:latin typeface="+mn-ea"/>
                <a:cs typeface="思源黑体 CN Light" panose="020B0300000000000000" charset="-122"/>
              </a:rPr>
              <a:t>林语盈（2012174）</a:t>
            </a:r>
            <a:endParaRPr lang="zh-CN" altLang="en-US" spc="300" dirty="0">
              <a:latin typeface="+mn-ea"/>
              <a:cs typeface="思源黑体 CN Light" panose="020B0300000000000000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spc="300" dirty="0">
                <a:latin typeface="+mn-ea"/>
                <a:cs typeface="思源黑体 CN Light" panose="020B0300000000000000" charset="-122"/>
              </a:rPr>
              <a:t>                     </a:t>
            </a:r>
            <a:r>
              <a:rPr lang="zh-CN" altLang="en-US" spc="300" dirty="0">
                <a:latin typeface="+mn-ea"/>
                <a:cs typeface="思源黑体 CN Light" panose="020B0300000000000000" charset="-122"/>
              </a:rPr>
              <a:t>彭钰婷（2013631）</a:t>
            </a:r>
            <a:endParaRPr lang="zh-CN" altLang="en-US" spc="300" dirty="0">
              <a:latin typeface="+mn-ea"/>
              <a:cs typeface="思源黑体 CN Light" panose="020B0300000000000000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spc="300" dirty="0">
                <a:latin typeface="+mn-ea"/>
                <a:cs typeface="思源黑体 CN Light" panose="020B0300000000000000" charset="-122"/>
              </a:rPr>
              <a:t>                       </a:t>
            </a:r>
            <a:r>
              <a:rPr lang="zh-CN" altLang="en-US" spc="300" dirty="0">
                <a:latin typeface="+mn-ea"/>
                <a:cs typeface="思源黑体 CN Light" panose="020B0300000000000000" charset="-122"/>
              </a:rPr>
              <a:t>姚鑫</a:t>
            </a:r>
            <a:r>
              <a:rPr lang="en-US" altLang="zh-CN" spc="300" dirty="0">
                <a:latin typeface="+mn-ea"/>
                <a:cs typeface="思源黑体 CN Light" panose="020B0300000000000000" charset="-122"/>
              </a:rPr>
              <a:t> </a:t>
            </a:r>
            <a:r>
              <a:rPr lang="zh-CN" altLang="en-US" spc="300" dirty="0">
                <a:latin typeface="+mn-ea"/>
                <a:cs typeface="思源黑体 CN Light" panose="020B0300000000000000" charset="-122"/>
              </a:rPr>
              <a:t>（2014089）</a:t>
            </a:r>
            <a:endParaRPr lang="zh-CN" altLang="en-US" spc="300" dirty="0">
              <a:latin typeface="+mn-ea"/>
              <a:cs typeface="思源黑体 CN Light" panose="020B0300000000000000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1400" spc="300" dirty="0">
                <a:latin typeface="+mn-ea"/>
                <a:cs typeface="思源黑体 CN Light" panose="020B0300000000000000" charset="-122"/>
              </a:rPr>
              <a:t>（以组员姓氏排序）</a:t>
            </a:r>
            <a:endParaRPr lang="zh-CN" altLang="en-US" sz="1400" spc="300" dirty="0">
              <a:latin typeface="+mn-ea"/>
              <a:cs typeface="思源黑体 CN Light" panose="020B03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20901" y="899866"/>
            <a:ext cx="4852992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zh-CN" altLang="en-US" sz="3600" spc="300" dirty="0">
                <a:solidFill>
                  <a:schemeClr val="tx2"/>
                </a:solidFill>
                <a:latin typeface="汉仪心海行楷W" panose="00020600040101010101" pitchFamily="18" charset="-122"/>
                <a:ea typeface="汉仪心海行楷W" panose="00020600040101010101" pitchFamily="18" charset="-122"/>
                <a:cs typeface="思源黑体 CN Light" panose="020B0300000000000000" charset="-122"/>
              </a:rPr>
              <a:t>互联网数据库</a:t>
            </a:r>
            <a:r>
              <a:rPr lang="zh-CN" altLang="en-US" sz="3600" spc="300" dirty="0">
                <a:solidFill>
                  <a:schemeClr val="tx2"/>
                </a:solidFill>
                <a:latin typeface="汉仪心海行楷W" panose="00020600040101010101" pitchFamily="18" charset="-122"/>
                <a:ea typeface="汉仪心海行楷W" panose="00020600040101010101" pitchFamily="18" charset="-122"/>
                <a:cs typeface="思源黑体 CN Light" panose="020B0300000000000000" charset="-122"/>
              </a:rPr>
              <a:t>开发</a:t>
            </a:r>
            <a:endParaRPr lang="zh-CN" altLang="en-US" sz="3600" spc="300" dirty="0">
              <a:solidFill>
                <a:schemeClr val="tx2"/>
              </a:solidFill>
              <a:latin typeface="汉仪心海行楷W" panose="00020600040101010101" pitchFamily="18" charset="-122"/>
              <a:ea typeface="汉仪心海行楷W" panose="00020600040101010101" pitchFamily="18" charset="-122"/>
              <a:cs typeface="思源黑体 CN Light" panose="020B0300000000000000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25" y="2424430"/>
            <a:ext cx="1428115" cy="109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导入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模板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80565" y="1513840"/>
            <a:ext cx="2509520" cy="455930"/>
            <a:chOff x="4383" y="2267"/>
            <a:chExt cx="3952" cy="718"/>
          </a:xfrm>
        </p:grpSpPr>
        <p:sp>
          <p:nvSpPr>
            <p:cNvPr id="60" name="矩形: 圆角 17"/>
            <p:cNvSpPr/>
            <p:nvPr/>
          </p:nvSpPr>
          <p:spPr>
            <a:xfrm>
              <a:off x="4383" y="2267"/>
              <a:ext cx="395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559" y="2385"/>
              <a:ext cx="3600" cy="48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导入资源和样式文件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21830" y="1513840"/>
            <a:ext cx="2320290" cy="455930"/>
            <a:chOff x="10216" y="2267"/>
            <a:chExt cx="3654" cy="718"/>
          </a:xfrm>
        </p:grpSpPr>
        <p:sp>
          <p:nvSpPr>
            <p:cNvPr id="64" name="矩形: 圆角 177"/>
            <p:cNvSpPr/>
            <p:nvPr/>
          </p:nvSpPr>
          <p:spPr>
            <a:xfrm>
              <a:off x="10216" y="2267"/>
              <a:ext cx="3654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474" y="2384"/>
              <a:ext cx="3067" cy="48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插入目录</a:t>
              </a:r>
              <a:r>
                <a:rPr lang="en-US" altLang="zh-CN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content</a:t>
              </a:r>
              <a:endParaRPr lang="en-US" altLang="zh-CN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0725" y="4034155"/>
            <a:ext cx="2289810" cy="455930"/>
            <a:chOff x="2183" y="5504"/>
            <a:chExt cx="3606" cy="718"/>
          </a:xfrm>
        </p:grpSpPr>
        <p:sp>
          <p:nvSpPr>
            <p:cNvPr id="62" name="矩形: 圆角 158"/>
            <p:cNvSpPr/>
            <p:nvPr/>
          </p:nvSpPr>
          <p:spPr>
            <a:xfrm>
              <a:off x="2183" y="5504"/>
              <a:ext cx="3606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357" y="5622"/>
              <a:ext cx="3259" cy="48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提取</a:t>
              </a:r>
              <a:r>
                <a:rPr lang="en-US" altLang="zh-CN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html</a:t>
              </a:r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模板主体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001760" y="3960495"/>
            <a:ext cx="1816100" cy="455930"/>
            <a:chOff x="12966" y="5504"/>
            <a:chExt cx="2860" cy="718"/>
          </a:xfrm>
        </p:grpSpPr>
        <p:sp>
          <p:nvSpPr>
            <p:cNvPr id="65" name="矩形: 圆角 174"/>
            <p:cNvSpPr/>
            <p:nvPr/>
          </p:nvSpPr>
          <p:spPr>
            <a:xfrm>
              <a:off x="12966" y="5504"/>
              <a:ext cx="2860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3437" y="5622"/>
              <a:ext cx="1989" cy="48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更改</a:t>
              </a:r>
              <a:r>
                <a:rPr lang="en-US" altLang="zh-CN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layout</a:t>
              </a:r>
              <a:endParaRPr lang="en-US" altLang="zh-CN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9765" y="2520315"/>
            <a:ext cx="5612765" cy="2992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894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主页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385" y="1259840"/>
            <a:ext cx="3447415" cy="20072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395" y="1259840"/>
            <a:ext cx="3408045" cy="2001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035" y="1261110"/>
            <a:ext cx="3439795" cy="200596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74675" y="3600450"/>
            <a:ext cx="2685415" cy="456565"/>
            <a:chOff x="4383" y="2267"/>
            <a:chExt cx="4000" cy="719"/>
          </a:xfrm>
        </p:grpSpPr>
        <p:sp>
          <p:nvSpPr>
            <p:cNvPr id="60" name="矩形: 圆角 17"/>
            <p:cNvSpPr/>
            <p:nvPr/>
          </p:nvSpPr>
          <p:spPr>
            <a:xfrm>
              <a:off x="4383" y="2267"/>
              <a:ext cx="395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383" y="2389"/>
              <a:ext cx="4000" cy="4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大图滚动（突出</a:t>
              </a:r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主题）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0510" y="4140200"/>
            <a:ext cx="3150235" cy="456565"/>
            <a:chOff x="4044" y="2267"/>
            <a:chExt cx="4400" cy="719"/>
          </a:xfrm>
        </p:grpSpPr>
        <p:sp>
          <p:nvSpPr>
            <p:cNvPr id="10" name="矩形: 圆角 17"/>
            <p:cNvSpPr/>
            <p:nvPr/>
          </p:nvSpPr>
          <p:spPr>
            <a:xfrm>
              <a:off x="4153" y="2267"/>
              <a:ext cx="418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044" y="2386"/>
              <a:ext cx="4400" cy="4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图片滚动，鼠标悬上</a:t>
              </a:r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即停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745" y="3453130"/>
            <a:ext cx="2219960" cy="26098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360" y="3453130"/>
            <a:ext cx="2946400" cy="16268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53720" y="4753610"/>
            <a:ext cx="2685415" cy="456565"/>
            <a:chOff x="4383" y="2267"/>
            <a:chExt cx="4000" cy="719"/>
          </a:xfrm>
        </p:grpSpPr>
        <p:sp>
          <p:nvSpPr>
            <p:cNvPr id="16" name="矩形: 圆角 17"/>
            <p:cNvSpPr/>
            <p:nvPr/>
          </p:nvSpPr>
          <p:spPr>
            <a:xfrm>
              <a:off x="4383" y="2267"/>
              <a:ext cx="395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83" y="2389"/>
              <a:ext cx="4000" cy="4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视频、</a:t>
              </a:r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可收放选项卡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760" y="3543300"/>
            <a:ext cx="2216150" cy="6724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395" y="4320540"/>
            <a:ext cx="2215515" cy="67627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51815" y="5367020"/>
            <a:ext cx="2685415" cy="456565"/>
            <a:chOff x="4383" y="2267"/>
            <a:chExt cx="4000" cy="719"/>
          </a:xfrm>
        </p:grpSpPr>
        <p:sp>
          <p:nvSpPr>
            <p:cNvPr id="22" name="矩形: 圆角 17"/>
            <p:cNvSpPr/>
            <p:nvPr/>
          </p:nvSpPr>
          <p:spPr>
            <a:xfrm>
              <a:off x="4383" y="2267"/>
              <a:ext cx="395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383" y="2389"/>
              <a:ext cx="4000" cy="4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开发团队滚动</a:t>
              </a:r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展示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6228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“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关于团队</a:t>
            </a:r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”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界面、</a:t>
            </a:r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“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国际视野</a:t>
            </a:r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”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界面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33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" y="3608705"/>
            <a:ext cx="4545965" cy="2648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直接连接符 138"/>
          <p:cNvCxnSpPr/>
          <p:nvPr/>
        </p:nvCxnSpPr>
        <p:spPr>
          <a:xfrm flipV="1">
            <a:off x="1161044" y="1977752"/>
            <a:ext cx="5500370" cy="1905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2880406" y="1609162"/>
            <a:ext cx="1800229" cy="368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“</a:t>
            </a:r>
            <a:r>
              <a:rPr lang="zh-CN" altLang="en-US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关于团队</a:t>
            </a:r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”</a:t>
            </a:r>
            <a:endParaRPr lang="en-US" altLang="zh-CN" sz="2400" b="0" spc="200" dirty="0">
              <a:solidFill>
                <a:schemeClr val="tx1"/>
              </a:solidFill>
              <a:latin typeface="+mj-ea"/>
              <a:ea typeface="+mj-ea"/>
              <a:cs typeface="+mn-ea"/>
              <a:sym typeface="思源黑体 CN Light" panose="020B0300000000000000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266319" y="4334237"/>
            <a:ext cx="4918710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24" name="椭圆 23"/>
          <p:cNvSpPr/>
          <p:nvPr/>
        </p:nvSpPr>
        <p:spPr>
          <a:xfrm>
            <a:off x="10203200" y="3974636"/>
            <a:ext cx="712077" cy="712851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altLang="zh-CN" sz="3600" kern="0" dirty="0">
              <a:solidFill>
                <a:sysClr val="window" lastClr="FFFFFF"/>
              </a:solidFill>
              <a:latin typeface="+mn-ea"/>
              <a:cs typeface="思源黑体 CN Light" panose="020B03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00946" y="3960567"/>
            <a:ext cx="1800229" cy="368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“</a:t>
            </a:r>
            <a:r>
              <a:rPr lang="zh-CN" altLang="en-US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国际视野</a:t>
            </a:r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”</a:t>
            </a:r>
            <a:endParaRPr lang="en-US" altLang="zh-CN" sz="2400" b="0" spc="200" dirty="0">
              <a:solidFill>
                <a:schemeClr val="tx1"/>
              </a:solidFill>
              <a:latin typeface="+mj-ea"/>
              <a:ea typeface="+mj-ea"/>
              <a:cs typeface="+mn-ea"/>
              <a:sym typeface="思源黑体 CN Light" panose="020B0300000000000000" charset="-122"/>
            </a:endParaRPr>
          </a:p>
        </p:txBody>
      </p:sp>
      <p:sp>
        <p:nvSpPr>
          <p:cNvPr id="3" name="椭圆 2" descr="7b0a202020202262756c6c6574223a20227b5c2263617465676f727949645c223a31303030352c5c2274656d706c61746549645c223a32303233313536307d222c0a20202020227461726765744964223a202270726f636573734f6e6c696e6542756c6c6574220a7d0a"/>
          <p:cNvSpPr/>
          <p:nvPr/>
        </p:nvSpPr>
        <p:spPr>
          <a:xfrm>
            <a:off x="448965" y="1623231"/>
            <a:ext cx="712077" cy="712851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buBlip>
                <a:blip r:embed="rId2"/>
              </a:buBlip>
              <a:defRPr/>
            </a:pPr>
            <a:endParaRPr lang="en-US" altLang="zh-CN" sz="3600" kern="0" dirty="0">
              <a:solidFill>
                <a:sysClr val="window" lastClr="FFFFFF"/>
              </a:solidFill>
              <a:latin typeface="+mn-ea"/>
              <a:cs typeface="思源黑体 CN Light" panose="020B03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40180" y="2090420"/>
            <a:ext cx="4197985" cy="1164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>
              <a:lnSpc>
                <a:spcPct val="160000"/>
              </a:lnSpc>
              <a:defRPr sz="1200" spc="50">
                <a:solidFill>
                  <a:schemeClr val="tx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介绍整个</a:t>
            </a:r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团队、展示团队</a:t>
            </a:r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成员</a:t>
            </a:r>
            <a:endParaRPr lang="zh-CN" altLang="en-US" sz="1400" dirty="0">
              <a:cs typeface="思源黑体 CN Light" panose="020B0300000000000000" charset="-122"/>
              <a:sym typeface="思源黑体 CN Light" panose="020B0300000000000000" charset="-122"/>
            </a:endParaRPr>
          </a:p>
          <a:p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介绍项目完成</a:t>
            </a:r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情况</a:t>
            </a:r>
            <a:endParaRPr lang="zh-CN" altLang="en-US" sz="1400" dirty="0"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41060" y="4500245"/>
            <a:ext cx="4197985" cy="1113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>
              <a:lnSpc>
                <a:spcPct val="160000"/>
              </a:lnSpc>
              <a:defRPr sz="1200" spc="50">
                <a:solidFill>
                  <a:schemeClr val="tx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展示各国观点，对应数据表</a:t>
            </a:r>
            <a:r>
              <a:rPr lang="en-US" altLang="zh-CN" sz="1400" dirty="0">
                <a:cs typeface="思源黑体 CN Light" panose="020B0300000000000000" charset="-122"/>
                <a:sym typeface="思源黑体 CN Light" panose="020B0300000000000000" charset="-122"/>
              </a:rPr>
              <a:t>countriesview</a:t>
            </a:r>
            <a:endParaRPr lang="en-US" altLang="zh-CN" sz="1400" dirty="0">
              <a:cs typeface="思源黑体 CN Light" panose="020B0300000000000000" charset="-122"/>
              <a:sym typeface="思源黑体 CN Light" panose="020B0300000000000000" charset="-122"/>
            </a:endParaRPr>
          </a:p>
          <a:p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使用卡片样式，当鼠标移入时展开图片</a:t>
            </a:r>
            <a:endParaRPr lang="en-US" altLang="zh-CN" sz="1400" dirty="0">
              <a:cs typeface="思源黑体 CN Light" panose="020B0300000000000000" charset="-122"/>
              <a:sym typeface="思源黑体 CN Light" panose="020B0300000000000000" charset="-122"/>
            </a:endParaRPr>
          </a:p>
          <a:p>
            <a:endParaRPr lang="en-US" altLang="zh-CN" sz="1400" dirty="0"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" name="心形 1"/>
          <p:cNvSpPr/>
          <p:nvPr/>
        </p:nvSpPr>
        <p:spPr>
          <a:xfrm>
            <a:off x="591185" y="1800225"/>
            <a:ext cx="440690" cy="358140"/>
          </a:xfrm>
          <a:prstGeom prst="hear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559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心形 3"/>
          <p:cNvSpPr/>
          <p:nvPr/>
        </p:nvSpPr>
        <p:spPr>
          <a:xfrm>
            <a:off x="10338435" y="4155440"/>
            <a:ext cx="440690" cy="358140"/>
          </a:xfrm>
          <a:prstGeom prst="hear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559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65" y="1115060"/>
            <a:ext cx="4342765" cy="256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3027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“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战争实况</a:t>
            </a:r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”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界面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 flipV="1">
            <a:off x="1161044" y="1977752"/>
            <a:ext cx="4105275" cy="1905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3" name="椭圆 2"/>
          <p:cNvSpPr/>
          <p:nvPr/>
        </p:nvSpPr>
        <p:spPr>
          <a:xfrm>
            <a:off x="448965" y="1623231"/>
            <a:ext cx="712077" cy="712851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altLang="zh-CN" sz="3600" kern="0" dirty="0">
              <a:solidFill>
                <a:sysClr val="window" lastClr="FFFFFF"/>
              </a:solidFill>
              <a:latin typeface="+mn-ea"/>
              <a:cs typeface="思源黑体 CN Light" panose="020B03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00701" y="1618687"/>
            <a:ext cx="1800229" cy="368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“</a:t>
            </a:r>
            <a:r>
              <a:rPr lang="zh-CN" altLang="en-US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新闻</a:t>
            </a:r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”</a:t>
            </a:r>
            <a:endParaRPr lang="en-US" altLang="zh-CN" sz="2400" b="0" spc="200" dirty="0">
              <a:solidFill>
                <a:schemeClr val="tx1"/>
              </a:solidFill>
              <a:latin typeface="+mj-ea"/>
              <a:ea typeface="+mj-ea"/>
              <a:cs typeface="+mn-ea"/>
              <a:sym typeface="思源黑体 CN Light" panose="020B03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40180" y="1974850"/>
            <a:ext cx="4197985" cy="1164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>
              <a:lnSpc>
                <a:spcPct val="160000"/>
              </a:lnSpc>
              <a:defRPr sz="1200" spc="50">
                <a:solidFill>
                  <a:schemeClr val="tx1"/>
                </a:solidFill>
                <a:latin typeface="+mn-ea"/>
              </a:defRPr>
            </a:lvl1pPr>
          </a:lstStyle>
          <a:p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展示</a:t>
            </a:r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战争新闻</a:t>
            </a:r>
            <a:endParaRPr lang="zh-CN" altLang="en-US" sz="1600" dirty="0"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161044" y="3221717"/>
            <a:ext cx="4105275" cy="1905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7" name="椭圆 6"/>
          <p:cNvSpPr/>
          <p:nvPr/>
        </p:nvSpPr>
        <p:spPr>
          <a:xfrm>
            <a:off x="448965" y="2867196"/>
            <a:ext cx="712077" cy="712851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altLang="zh-CN" sz="3600" kern="0" dirty="0">
              <a:solidFill>
                <a:sysClr val="window" lastClr="FFFFFF"/>
              </a:solidFill>
              <a:latin typeface="+mn-ea"/>
              <a:cs typeface="思源黑体 CN Light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39106" y="2742637"/>
            <a:ext cx="1800229" cy="368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“</a:t>
            </a:r>
            <a:r>
              <a:rPr lang="zh-CN" altLang="en-US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时间线</a:t>
            </a:r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”</a:t>
            </a:r>
            <a:endParaRPr lang="en-US" altLang="zh-CN" sz="2400" b="0" spc="200" dirty="0">
              <a:solidFill>
                <a:schemeClr val="tx1"/>
              </a:solidFill>
              <a:latin typeface="+mj-ea"/>
              <a:ea typeface="+mj-ea"/>
              <a:cs typeface="+mn-ea"/>
              <a:sym typeface="思源黑体 CN Light" panose="020B03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0180" y="3246755"/>
            <a:ext cx="4197985" cy="1164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>
              <a:lnSpc>
                <a:spcPct val="160000"/>
              </a:lnSpc>
              <a:defRPr sz="1200" spc="50">
                <a:solidFill>
                  <a:schemeClr val="tx1"/>
                </a:solidFill>
                <a:latin typeface="+mn-ea"/>
              </a:defRPr>
            </a:lvl1pPr>
          </a:lstStyle>
          <a:p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以时间线形式展示关键节点</a:t>
            </a:r>
            <a:endParaRPr lang="zh-CN" altLang="en-US" sz="1600" dirty="0"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10" name="心形 9"/>
          <p:cNvSpPr/>
          <p:nvPr/>
        </p:nvSpPr>
        <p:spPr>
          <a:xfrm>
            <a:off x="584835" y="3061335"/>
            <a:ext cx="440690" cy="358140"/>
          </a:xfrm>
          <a:prstGeom prst="hear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559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心形 10"/>
          <p:cNvSpPr/>
          <p:nvPr/>
        </p:nvSpPr>
        <p:spPr>
          <a:xfrm>
            <a:off x="584200" y="1806575"/>
            <a:ext cx="440690" cy="358140"/>
          </a:xfrm>
          <a:prstGeom prst="hear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7559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45125" y="4500245"/>
            <a:ext cx="5469890" cy="1524635"/>
            <a:chOff x="8575" y="6237"/>
            <a:chExt cx="8614" cy="2401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8575" y="6804"/>
              <a:ext cx="7464" cy="22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椭圆 23"/>
            <p:cNvSpPr/>
            <p:nvPr/>
          </p:nvSpPr>
          <p:spPr>
            <a:xfrm>
              <a:off x="16068" y="6259"/>
              <a:ext cx="1121" cy="112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altLang="zh-CN" sz="3600" kern="0" dirty="0">
                <a:solidFill>
                  <a:sysClr val="window" lastClr="FFFFFF"/>
                </a:solidFill>
                <a:latin typeface="+mn-ea"/>
                <a:cs typeface="思源黑体 CN Light" panose="020B03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475" y="6237"/>
              <a:ext cx="2835" cy="5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>
                <a:defRPr sz="1500" b="1" spc="-15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禹卫书法行书简体" panose="02000603000000000000" pitchFamily="2" charset="-122"/>
                  <a:ea typeface="禹卫书法行书简体" panose="02000603000000000000" pitchFamily="2" charset="-122"/>
                </a:defRPr>
              </a:lvl1pPr>
            </a:lstStyle>
            <a:p>
              <a:r>
                <a:rPr lang="zh-CN" altLang="en-US" sz="2400" b="0" spc="200" dirty="0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思源黑体 CN Light" panose="020B0300000000000000" charset="-122"/>
                </a:rPr>
                <a:t>爬虫</a:t>
              </a:r>
              <a:endParaRPr lang="zh-CN" altLang="en-US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0400" y="6804"/>
              <a:ext cx="6611" cy="1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>
                <a:lnSpc>
                  <a:spcPct val="160000"/>
                </a:lnSpc>
                <a:defRPr sz="1200" spc="50">
                  <a:solidFill>
                    <a:schemeClr val="tx1"/>
                  </a:solidFill>
                  <a:latin typeface="+mn-ea"/>
                </a:defRPr>
              </a:lvl1pPr>
            </a:lstStyle>
            <a:p>
              <a:r>
                <a:rPr lang="zh-CN" altLang="en-US" sz="1600" dirty="0">
                  <a:cs typeface="思源黑体 CN Light" panose="020B0300000000000000" charset="-122"/>
                  <a:sym typeface="思源黑体 CN Light" panose="020B0300000000000000" charset="-122"/>
                </a:rPr>
                <a:t>使用爬虫为</a:t>
              </a:r>
              <a:r>
                <a:rPr lang="en-US" altLang="zh-CN" sz="1600" dirty="0">
                  <a:cs typeface="思源黑体 CN Light" panose="020B0300000000000000" charset="-122"/>
                  <a:sym typeface="思源黑体 CN Light" panose="020B0300000000000000" charset="-122"/>
                </a:rPr>
                <a:t>news</a:t>
              </a:r>
              <a:r>
                <a:rPr lang="zh-CN" altLang="en-US" sz="1600" dirty="0">
                  <a:cs typeface="思源黑体 CN Light" panose="020B0300000000000000" charset="-122"/>
                  <a:sym typeface="思源黑体 CN Light" panose="020B0300000000000000" charset="-122"/>
                </a:rPr>
                <a:t>数据表添加数据</a:t>
              </a:r>
              <a:endParaRPr lang="zh-CN" altLang="en-US" sz="1600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r>
                <a:rPr lang="zh-CN" altLang="en-US" sz="1600" dirty="0">
                  <a:cs typeface="思源黑体 CN Light" panose="020B0300000000000000" charset="-122"/>
                  <a:sym typeface="思源黑体 CN Light" panose="020B0300000000000000" charset="-122"/>
                </a:rPr>
                <a:t>代码</a:t>
              </a:r>
              <a:r>
                <a:rPr lang="zh-CN" altLang="en-US" sz="1600" dirty="0">
                  <a:cs typeface="思源黑体 CN Light" panose="020B0300000000000000" charset="-122"/>
                  <a:sym typeface="思源黑体 CN Light" panose="020B0300000000000000" charset="-122"/>
                </a:rPr>
                <a:t>位于timeline_crawler.py</a:t>
              </a:r>
              <a:endParaRPr lang="zh-CN" altLang="en-US" sz="1600" dirty="0"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12" name="十字星 11"/>
            <p:cNvSpPr/>
            <p:nvPr/>
          </p:nvSpPr>
          <p:spPr>
            <a:xfrm>
              <a:off x="16251" y="6259"/>
              <a:ext cx="760" cy="1123"/>
            </a:xfrm>
            <a:prstGeom prst="star4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7559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1385" y="1107440"/>
            <a:ext cx="3731895" cy="27647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860" y="360045"/>
            <a:ext cx="3056890" cy="38138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" y="3960495"/>
            <a:ext cx="4544695" cy="237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3027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“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战争影响</a:t>
            </a:r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”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界面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>
            <a:off x="6014984" y="1342117"/>
            <a:ext cx="3535045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6121400" y="899795"/>
            <a:ext cx="5426075" cy="368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zh-CN" altLang="en-US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能源、经济、国际关系</a:t>
            </a:r>
            <a:endParaRPr lang="en-US" altLang="zh-CN" sz="2400" b="0" spc="200" dirty="0">
              <a:solidFill>
                <a:schemeClr val="tx1"/>
              </a:solidFill>
              <a:latin typeface="+mj-ea"/>
              <a:ea typeface="+mj-ea"/>
              <a:cs typeface="+mn-ea"/>
              <a:sym typeface="思源黑体 CN Light" panose="020B03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761355" y="1405890"/>
            <a:ext cx="4996180" cy="445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>
              <a:lnSpc>
                <a:spcPct val="160000"/>
              </a:lnSpc>
              <a:defRPr sz="1200" spc="50">
                <a:solidFill>
                  <a:schemeClr val="tx1"/>
                </a:solidFill>
                <a:latin typeface="+mn-ea"/>
              </a:defRPr>
            </a:lvl1pPr>
          </a:lstStyle>
          <a:p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分别对应数据表</a:t>
            </a:r>
            <a:r>
              <a:rPr lang="en-US" altLang="zh-CN" sz="1400" dirty="0">
                <a:cs typeface="思源黑体 CN Light" panose="020B0300000000000000" charset="-122"/>
                <a:sym typeface="思源黑体 CN Light" panose="020B0300000000000000" charset="-122"/>
              </a:rPr>
              <a:t>energy</a:t>
            </a:r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、</a:t>
            </a:r>
            <a:r>
              <a:rPr lang="zh-CN" altLang="en-US" sz="1400" dirty="0">
                <a:cs typeface="思源黑体 CN Light" panose="020B0300000000000000" charset="-122"/>
                <a:sym typeface="思源黑体 CN Light" panose="020B0300000000000000" charset="-122"/>
              </a:rPr>
              <a:t>economics、</a:t>
            </a:r>
            <a:r>
              <a:rPr lang="en-US" altLang="zh-CN" sz="1400" dirty="0">
                <a:cs typeface="思源黑体 CN Light" panose="020B0300000000000000" charset="-122"/>
                <a:sym typeface="思源黑体 CN Light" panose="020B0300000000000000" charset="-122"/>
              </a:rPr>
              <a:t>internationalrelation</a:t>
            </a:r>
            <a:endParaRPr lang="en-US" altLang="zh-CN" sz="1400" dirty="0"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39760" y="1800225"/>
            <a:ext cx="3307715" cy="3281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45" y="2520315"/>
            <a:ext cx="2999740" cy="2964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81220" y="3090545"/>
            <a:ext cx="3143250" cy="3197225"/>
          </a:xfrm>
          <a:prstGeom prst="rect">
            <a:avLst/>
          </a:prstGeom>
        </p:spPr>
      </p:pic>
      <p:sp>
        <p:nvSpPr>
          <p:cNvPr id="140" name="椭圆 139"/>
          <p:cNvSpPr/>
          <p:nvPr/>
        </p:nvSpPr>
        <p:spPr>
          <a:xfrm>
            <a:off x="711855" y="1470831"/>
            <a:ext cx="712077" cy="712851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algn="ctr">
              <a:defRPr/>
            </a:pPr>
            <a:r>
              <a:rPr lang="en-US" altLang="zh-CN" sz="3600" kern="0" dirty="0">
                <a:solidFill>
                  <a:sysClr val="window" lastClr="FFFFFF"/>
                </a:solidFill>
                <a:latin typeface="+mn-ea"/>
                <a:cs typeface="思源黑体 CN Light" panose="020B0300000000000000" charset="-122"/>
              </a:rPr>
              <a:t>1</a:t>
            </a:r>
            <a:endParaRPr lang="zh-CN" altLang="en-US" sz="3600" kern="0" dirty="0">
              <a:solidFill>
                <a:sysClr val="window" lastClr="FFFFFF"/>
              </a:solidFill>
              <a:latin typeface="+mn-ea"/>
              <a:cs typeface="思源黑体 CN Light" panose="020B0300000000000000" charset="-122"/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711857" y="4500606"/>
            <a:ext cx="712078" cy="712851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思源黑体 CN Light" panose="020B0300000000000000" charset="-122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思源黑体 CN Light" panose="020B0300000000000000" charset="-122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720110" y="3263351"/>
            <a:ext cx="712078" cy="712851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思源黑体 CN Light" panose="020B0300000000000000" charset="-122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思源黑体 CN Light" panose="020B0300000000000000" charset="-122"/>
            </a:endParaRPr>
          </a:p>
        </p:txBody>
      </p:sp>
      <p:sp>
        <p:nvSpPr>
          <p:cNvPr id="149" name="椭圆 148"/>
          <p:cNvSpPr/>
          <p:nvPr/>
        </p:nvSpPr>
        <p:spPr>
          <a:xfrm>
            <a:off x="711855" y="2367092"/>
            <a:ext cx="712078" cy="712851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思源黑体 CN Light" panose="020B0300000000000000" charset="-122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31925" y="1619885"/>
            <a:ext cx="340741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创建数据表，设置</a:t>
            </a:r>
            <a:r>
              <a:rPr lang="zh-CN" altLang="en-US"/>
              <a:t>相应字段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77950" y="2506345"/>
            <a:ext cx="297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gii</a:t>
            </a:r>
            <a:r>
              <a:rPr lang="zh-CN" altLang="en-US"/>
              <a:t>工具生成</a:t>
            </a:r>
            <a:r>
              <a:rPr lang="en-US" altLang="zh-CN"/>
              <a:t>MVC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40180" y="3197225"/>
            <a:ext cx="2927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在控制器中获取数据表所有行，并创建动作、限制每个请求返回的</a:t>
            </a:r>
            <a:r>
              <a:rPr lang="zh-CN" altLang="en-US"/>
              <a:t>数据行数（分页）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31925" y="4441825"/>
            <a:ext cx="2552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view</a:t>
            </a:r>
            <a:r>
              <a:rPr lang="zh-CN" altLang="en-US"/>
              <a:t>的</a:t>
            </a:r>
            <a:r>
              <a:rPr lang="en-US" altLang="zh-CN"/>
              <a:t>index.php</a:t>
            </a:r>
            <a:r>
              <a:rPr lang="zh-CN" altLang="en-US"/>
              <a:t>取出上面所获取的数据，融合</a:t>
            </a:r>
            <a:r>
              <a:rPr lang="zh-CN" altLang="en-US"/>
              <a:t>入模板进行</a:t>
            </a:r>
            <a:r>
              <a:rPr lang="zh-CN" altLang="en-US"/>
              <a:t>展示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3027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“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网友评论</a:t>
            </a:r>
            <a:r>
              <a:rPr lang="en-US" altLang="zh-CN" sz="2800" dirty="0">
                <a:latin typeface="+mj-ea"/>
                <a:ea typeface="+mj-ea"/>
                <a:cs typeface="思源黑体 CN Light" panose="020B0300000000000000" charset="-122"/>
              </a:rPr>
              <a:t>”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界面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430" y="1104900"/>
            <a:ext cx="5317490" cy="21551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6002284" y="1570717"/>
            <a:ext cx="4478020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7561580" y="1080135"/>
            <a:ext cx="2581910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“</a:t>
            </a:r>
            <a:r>
              <a:rPr lang="zh-CN" altLang="en-US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网友评论</a:t>
            </a:r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”</a:t>
            </a:r>
            <a:endParaRPr lang="en-US" altLang="zh-CN" sz="2400" b="0" spc="200" dirty="0">
              <a:solidFill>
                <a:schemeClr val="tx1"/>
              </a:solidFill>
              <a:latin typeface="+mj-ea"/>
              <a:ea typeface="+mj-ea"/>
              <a:cs typeface="+mn-ea"/>
              <a:sym typeface="思源黑体 CN Light" panose="020B03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04000" y="1906270"/>
            <a:ext cx="4010025" cy="1164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>
              <a:lnSpc>
                <a:spcPct val="160000"/>
              </a:lnSpc>
              <a:defRPr sz="1200" spc="50">
                <a:solidFill>
                  <a:schemeClr val="tx1"/>
                </a:solidFill>
                <a:latin typeface="+mn-ea"/>
              </a:defRPr>
            </a:lvl1pPr>
          </a:lstStyle>
          <a:p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对应于数据表</a:t>
            </a:r>
            <a:r>
              <a:rPr lang="en-US" altLang="zh-CN" sz="1600" dirty="0">
                <a:cs typeface="思源黑体 CN Light" panose="020B0300000000000000" charset="-122"/>
                <a:sym typeface="思源黑体 CN Light" panose="020B0300000000000000" charset="-122"/>
              </a:rPr>
              <a:t>comment</a:t>
            </a:r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，</a:t>
            </a:r>
            <a:endParaRPr lang="zh-CN" altLang="en-US" sz="1600" dirty="0">
              <a:cs typeface="思源黑体 CN Light" panose="020B0300000000000000" charset="-122"/>
              <a:sym typeface="思源黑体 CN Light" panose="020B0300000000000000" charset="-122"/>
            </a:endParaRPr>
          </a:p>
          <a:p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用户可登录前台查看他人的评论，在后台发表自己的</a:t>
            </a:r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评论</a:t>
            </a:r>
            <a:endParaRPr lang="zh-CN" altLang="en-US" sz="1600" dirty="0"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0874" y="3600675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网页尾部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408489" y="3570724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02284" y="4499972"/>
            <a:ext cx="4478020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7561580" y="4122420"/>
            <a:ext cx="2581910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“</a:t>
            </a:r>
            <a:r>
              <a:rPr lang="zh-CN" altLang="en-US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尾部</a:t>
            </a:r>
            <a:r>
              <a:rPr lang="en-US" altLang="zh-CN" sz="2400" b="0" spc="200" dirty="0">
                <a:solidFill>
                  <a:schemeClr val="tx1"/>
                </a:solidFill>
                <a:latin typeface="+mj-ea"/>
                <a:ea typeface="+mj-ea"/>
                <a:cs typeface="+mn-ea"/>
                <a:sym typeface="思源黑体 CN Light" panose="020B0300000000000000" charset="-122"/>
              </a:rPr>
              <a:t>”</a:t>
            </a:r>
            <a:endParaRPr lang="en-US" altLang="zh-CN" sz="2400" b="0" spc="200" dirty="0">
              <a:solidFill>
                <a:schemeClr val="tx1"/>
              </a:solidFill>
              <a:latin typeface="+mj-ea"/>
              <a:ea typeface="+mj-ea"/>
              <a:cs typeface="+mn-ea"/>
              <a:sym typeface="思源黑体 CN Light" panose="020B03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04000" y="4948555"/>
            <a:ext cx="4010025" cy="1164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>
              <a:lnSpc>
                <a:spcPct val="160000"/>
              </a:lnSpc>
              <a:defRPr sz="1200" spc="50">
                <a:solidFill>
                  <a:schemeClr val="tx1"/>
                </a:solidFill>
                <a:latin typeface="+mn-ea"/>
              </a:defRPr>
            </a:lvl1pPr>
          </a:lstStyle>
          <a:p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添加导航栏、相关网站和介绍</a:t>
            </a:r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功能。</a:t>
            </a:r>
            <a:endParaRPr lang="zh-CN" altLang="en-US" sz="1600" dirty="0">
              <a:cs typeface="思源黑体 CN Light" panose="020B0300000000000000" charset="-122"/>
              <a:sym typeface="思源黑体 CN Light" panose="020B0300000000000000" charset="-122"/>
            </a:endParaRPr>
          </a:p>
          <a:p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点击图片即可跳转到相关网站的相关</a:t>
            </a:r>
            <a:r>
              <a:rPr lang="zh-CN" altLang="en-US" sz="1600" dirty="0">
                <a:cs typeface="思源黑体 CN Light" panose="020B0300000000000000" charset="-122"/>
                <a:sym typeface="思源黑体 CN Light" panose="020B0300000000000000" charset="-122"/>
              </a:rPr>
              <a:t>页面</a:t>
            </a:r>
            <a:endParaRPr lang="zh-CN" altLang="en-US" sz="1600" dirty="0"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" y="4259580"/>
            <a:ext cx="4831080" cy="2028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41037" y="540087"/>
            <a:ext cx="10440000" cy="5400000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67239" y="1678947"/>
            <a:ext cx="2387600" cy="2032463"/>
            <a:chOff x="4567238" y="1616982"/>
            <a:chExt cx="2387600" cy="2032463"/>
          </a:xfrm>
        </p:grpSpPr>
        <p:sp>
          <p:nvSpPr>
            <p:cNvPr id="3" name="椭圆 2"/>
            <p:cNvSpPr/>
            <p:nvPr/>
          </p:nvSpPr>
          <p:spPr>
            <a:xfrm>
              <a:off x="5181524" y="1616982"/>
              <a:ext cx="1159024" cy="1159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5592A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567238" y="2932045"/>
              <a:ext cx="2387600" cy="67691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just"/>
              <a:r>
                <a:rPr lang="zh-CN" altLang="en-US" sz="4400" spc="300" dirty="0">
                  <a:latin typeface="+mj-ea"/>
                  <a:ea typeface="+mj-ea"/>
                  <a:cs typeface="思源黑体 CN Light" panose="020B0300000000000000" charset="-122"/>
                </a:rPr>
                <a:t>后台</a:t>
              </a:r>
              <a:r>
                <a:rPr lang="zh-CN" altLang="en-US" sz="4400" spc="300" dirty="0">
                  <a:latin typeface="+mj-ea"/>
                  <a:ea typeface="+mj-ea"/>
                  <a:cs typeface="思源黑体 CN Light" panose="020B0300000000000000" charset="-122"/>
                </a:rPr>
                <a:t>展示</a:t>
              </a:r>
              <a:endParaRPr lang="zh-CN" altLang="en-US" sz="4400" spc="300" dirty="0"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179073" y="1734829"/>
              <a:ext cx="116392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+mj-ea"/>
                  <a:ea typeface="+mj-ea"/>
                  <a:cs typeface="思源黑体 CN Light" panose="020B0300000000000000" charset="-122"/>
                </a:rPr>
                <a:t>04</a:t>
              </a:r>
              <a:endParaRPr lang="en-US" altLang="zh-CN" sz="54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310980" y="3649445"/>
              <a:ext cx="90011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后台功能与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主页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760720" y="1067435"/>
            <a:ext cx="2685415" cy="456565"/>
            <a:chOff x="4383" y="2267"/>
            <a:chExt cx="4000" cy="719"/>
          </a:xfrm>
        </p:grpSpPr>
        <p:sp>
          <p:nvSpPr>
            <p:cNvPr id="3" name="矩形: 圆角 17"/>
            <p:cNvSpPr/>
            <p:nvPr/>
          </p:nvSpPr>
          <p:spPr>
            <a:xfrm>
              <a:off x="4383" y="2267"/>
              <a:ext cx="395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383" y="2389"/>
              <a:ext cx="4000" cy="4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团队管理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17540" y="1685925"/>
            <a:ext cx="2771775" cy="456565"/>
            <a:chOff x="4044" y="2267"/>
            <a:chExt cx="4400" cy="719"/>
          </a:xfrm>
        </p:grpSpPr>
        <p:sp>
          <p:nvSpPr>
            <p:cNvPr id="10" name="矩形: 圆角 17"/>
            <p:cNvSpPr/>
            <p:nvPr/>
          </p:nvSpPr>
          <p:spPr>
            <a:xfrm>
              <a:off x="4153" y="2267"/>
              <a:ext cx="418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044" y="2386"/>
              <a:ext cx="4400" cy="4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用户</a:t>
              </a:r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管理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461375" y="1070610"/>
            <a:ext cx="2685415" cy="456565"/>
            <a:chOff x="4383" y="2267"/>
            <a:chExt cx="4000" cy="719"/>
          </a:xfrm>
        </p:grpSpPr>
        <p:sp>
          <p:nvSpPr>
            <p:cNvPr id="16" name="矩形: 圆角 17"/>
            <p:cNvSpPr/>
            <p:nvPr/>
          </p:nvSpPr>
          <p:spPr>
            <a:xfrm>
              <a:off x="4383" y="2267"/>
              <a:ext cx="395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83" y="2389"/>
              <a:ext cx="4000" cy="4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数据管理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459470" y="1684020"/>
            <a:ext cx="2685415" cy="456565"/>
            <a:chOff x="4383" y="2267"/>
            <a:chExt cx="4000" cy="719"/>
          </a:xfrm>
        </p:grpSpPr>
        <p:sp>
          <p:nvSpPr>
            <p:cNvPr id="22" name="矩形: 圆角 17"/>
            <p:cNvSpPr/>
            <p:nvPr/>
          </p:nvSpPr>
          <p:spPr>
            <a:xfrm>
              <a:off x="4383" y="2267"/>
              <a:ext cx="395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383" y="2389"/>
              <a:ext cx="4000" cy="4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作业下载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2233930"/>
            <a:ext cx="4918710" cy="38188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20090" y="1343660"/>
            <a:ext cx="2685415" cy="456565"/>
            <a:chOff x="4383" y="2267"/>
            <a:chExt cx="4000" cy="719"/>
          </a:xfrm>
        </p:grpSpPr>
        <p:sp>
          <p:nvSpPr>
            <p:cNvPr id="12" name="矩形: 圆角 17"/>
            <p:cNvSpPr/>
            <p:nvPr/>
          </p:nvSpPr>
          <p:spPr>
            <a:xfrm>
              <a:off x="4383" y="2267"/>
              <a:ext cx="3952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83" y="2389"/>
              <a:ext cx="4000" cy="4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切换黑夜</a:t>
              </a:r>
              <a:r>
                <a:rPr lang="en-US" altLang="zh-CN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/</a:t>
              </a:r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白昼</a:t>
              </a:r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模式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470" y="2304415"/>
            <a:ext cx="5923280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数据管理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718935" y="741487"/>
            <a:ext cx="4716780" cy="1846717"/>
            <a:chOff x="4383" y="2305"/>
            <a:chExt cx="4000" cy="659"/>
          </a:xfrm>
        </p:grpSpPr>
        <p:sp>
          <p:nvSpPr>
            <p:cNvPr id="3" name="矩形: 圆角 17"/>
            <p:cNvSpPr/>
            <p:nvPr/>
          </p:nvSpPr>
          <p:spPr>
            <a:xfrm>
              <a:off x="4383" y="2305"/>
              <a:ext cx="3952" cy="65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560" y="2428"/>
              <a:ext cx="3823" cy="40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我们在前台建立的MVC结构的数据表，</a:t>
              </a:r>
              <a:r>
                <a:rPr lang="en-US" altLang="zh-CN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   </a:t>
              </a:r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在后台也要进行相应的管理。我们采用前后台分别建立MVC，且映射到同一个数据表的方法：</a:t>
              </a:r>
              <a:endParaRPr lang="zh-CN" altLang="en-US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1259840"/>
            <a:ext cx="4810125" cy="31191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3338195"/>
            <a:ext cx="5510530" cy="3034030"/>
          </a:xfrm>
          <a:prstGeom prst="rect">
            <a:avLst/>
          </a:prstGeom>
        </p:spPr>
      </p:pic>
      <p:pic>
        <p:nvPicPr>
          <p:cNvPr id="12" name="图片 11" descr="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55" y="3420110"/>
            <a:ext cx="4443095" cy="2568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作业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下载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1372235"/>
            <a:ext cx="5191125" cy="2695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060" y="1104900"/>
            <a:ext cx="4323715" cy="29629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95" y="4067810"/>
            <a:ext cx="4704715" cy="203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541037" y="540087"/>
            <a:ext cx="10440000" cy="5400000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90888" y="947552"/>
            <a:ext cx="2340299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5400" dirty="0">
                <a:latin typeface="+mj-ea"/>
                <a:ea typeface="+mj-ea"/>
                <a:cs typeface="思源黑体 CN Light" panose="020B0300000000000000" charset="-122"/>
              </a:rPr>
              <a:t>目 录</a:t>
            </a:r>
            <a:endParaRPr lang="zh-CN" altLang="en-US" sz="54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66800" y="1178385"/>
            <a:ext cx="2388474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alpha val="5000"/>
                  </a:schemeClr>
                </a:solidFill>
                <a:latin typeface="+mn-ea"/>
                <a:cs typeface="思源黑体 CN Light" panose="020B0300000000000000" charset="-122"/>
              </a:rPr>
              <a:t>MENU</a:t>
            </a:r>
            <a:endParaRPr lang="zh-CN" altLang="en-US" sz="6600" dirty="0">
              <a:solidFill>
                <a:schemeClr val="tx1">
                  <a:alpha val="5000"/>
                </a:schemeClr>
              </a:solidFill>
              <a:latin typeface="+mn-ea"/>
              <a:cs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88034" y="2575239"/>
            <a:ext cx="2489200" cy="4305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4800" b="1" spc="1000">
                <a:latin typeface="方正告白情书_YS" panose="02010600010101010101" pitchFamily="2" charset="-128"/>
                <a:ea typeface="方正告白情书_YS" panose="02010600010101010101" pitchFamily="2" charset="-128"/>
                <a:cs typeface="【惠子】汉仪全唐诗" panose="02000000000000000000" pitchFamily="2" charset="2"/>
              </a:defRPr>
            </a:lvl1pPr>
          </a:lstStyle>
          <a:p>
            <a:pPr algn="l"/>
            <a:r>
              <a:rPr lang="zh-CN" altLang="en-US" sz="2800" b="0" spc="0" dirty="0">
                <a:latin typeface="+mj-ea"/>
                <a:ea typeface="+mj-ea"/>
                <a:cs typeface="思源黑体 CN Light" panose="020B0300000000000000" charset="-122"/>
              </a:rPr>
              <a:t>分工与完成</a:t>
            </a:r>
            <a:r>
              <a:rPr lang="zh-CN" altLang="en-US" sz="2800" b="0" spc="0" dirty="0">
                <a:latin typeface="+mj-ea"/>
                <a:ea typeface="+mj-ea"/>
                <a:cs typeface="思源黑体 CN Light" panose="020B0300000000000000" charset="-122"/>
              </a:rPr>
              <a:t>情况</a:t>
            </a:r>
            <a:endParaRPr lang="zh-CN" altLang="en-US" sz="2800" b="0" spc="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18" name="Shape 391"/>
          <p:cNvSpPr/>
          <p:nvPr/>
        </p:nvSpPr>
        <p:spPr>
          <a:xfrm>
            <a:off x="1727935" y="2688686"/>
            <a:ext cx="721680" cy="293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ctr">
              <a:spcBef>
                <a:spcPts val="5900"/>
              </a:spcBef>
              <a:defRPr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</a:lstStyle>
          <a:p>
            <a:r>
              <a:rPr sz="4000" dirty="0">
                <a:solidFill>
                  <a:schemeClr val="tx1"/>
                </a:solidFill>
                <a:latin typeface="+mj-ea"/>
                <a:ea typeface="+mj-ea"/>
                <a:cs typeface="思源黑体 CN Light" panose="020B0300000000000000" charset="-122"/>
                <a:sym typeface="思源黑体 CN Light" panose="020B0300000000000000" charset="-122"/>
              </a:rPr>
              <a:t>0</a:t>
            </a:r>
            <a:r>
              <a:rPr lang="en-US" altLang="zh-CN" sz="4000" dirty="0">
                <a:solidFill>
                  <a:schemeClr val="tx1"/>
                </a:solidFill>
                <a:latin typeface="+mj-ea"/>
                <a:ea typeface="+mj-ea"/>
                <a:cs typeface="思源黑体 CN Light" panose="020B0300000000000000" charset="-122"/>
                <a:sym typeface="思源黑体 CN Light" panose="020B0300000000000000" charset="-122"/>
              </a:rPr>
              <a:t>1</a:t>
            </a:r>
            <a:endParaRPr sz="4000" dirty="0">
              <a:solidFill>
                <a:schemeClr val="tx1"/>
              </a:solidFill>
              <a:latin typeface="+mj-ea"/>
              <a:ea typeface="+mj-ea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04042" y="2575239"/>
            <a:ext cx="2844800" cy="4305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4800" b="1" spc="1000">
                <a:latin typeface="方正告白情书_YS" panose="02010600010101010101" pitchFamily="2" charset="-128"/>
                <a:ea typeface="方正告白情书_YS" panose="02010600010101010101" pitchFamily="2" charset="-128"/>
                <a:cs typeface="【惠子】汉仪全唐诗" panose="02000000000000000000" pitchFamily="2" charset="2"/>
              </a:defRPr>
            </a:lvl1pPr>
          </a:lstStyle>
          <a:p>
            <a:pPr algn="l"/>
            <a:r>
              <a:rPr lang="zh-CN" altLang="en-US" sz="2800" b="0" spc="0" dirty="0">
                <a:latin typeface="+mj-ea"/>
                <a:ea typeface="+mj-ea"/>
                <a:cs typeface="思源黑体 CN Light" panose="020B0300000000000000" charset="-122"/>
              </a:rPr>
              <a:t>数据库设计与</a:t>
            </a:r>
            <a:r>
              <a:rPr lang="zh-CN" altLang="en-US" sz="2800" b="0" spc="0" dirty="0">
                <a:latin typeface="+mj-ea"/>
                <a:ea typeface="+mj-ea"/>
                <a:cs typeface="思源黑体 CN Light" panose="020B0300000000000000" charset="-122"/>
              </a:rPr>
              <a:t>部署</a:t>
            </a:r>
            <a:endParaRPr lang="zh-CN" altLang="en-US" sz="2800" b="0" spc="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27" name="Shape 391"/>
          <p:cNvSpPr/>
          <p:nvPr/>
        </p:nvSpPr>
        <p:spPr>
          <a:xfrm>
            <a:off x="6143943" y="2688686"/>
            <a:ext cx="721680" cy="293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ctr">
              <a:spcBef>
                <a:spcPts val="5900"/>
              </a:spcBef>
              <a:defRPr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</a:lstStyle>
          <a:p>
            <a:r>
              <a:rPr sz="4000" dirty="0">
                <a:solidFill>
                  <a:schemeClr val="tx1"/>
                </a:solidFill>
                <a:latin typeface="+mj-ea"/>
                <a:ea typeface="+mj-ea"/>
                <a:cs typeface="思源黑体 CN Light" panose="020B0300000000000000" charset="-122"/>
                <a:sym typeface="思源黑体 CN Light" panose="020B0300000000000000" charset="-122"/>
              </a:rPr>
              <a:t>0</a:t>
            </a:r>
            <a:r>
              <a:rPr lang="en-US" sz="4000" dirty="0">
                <a:solidFill>
                  <a:schemeClr val="tx1"/>
                </a:solidFill>
                <a:latin typeface="+mj-ea"/>
                <a:ea typeface="+mj-ea"/>
                <a:cs typeface="思源黑体 CN Light" panose="020B0300000000000000" charset="-122"/>
                <a:sym typeface="思源黑体 CN Light" panose="020B0300000000000000" charset="-122"/>
              </a:rPr>
              <a:t>2</a:t>
            </a:r>
            <a:endParaRPr sz="4000" dirty="0">
              <a:solidFill>
                <a:schemeClr val="tx1"/>
              </a:solidFill>
              <a:latin typeface="+mj-ea"/>
              <a:ea typeface="+mj-ea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88034" y="4080126"/>
            <a:ext cx="1422400" cy="4305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4800" b="1" spc="1000">
                <a:latin typeface="方正告白情书_YS" panose="02010600010101010101" pitchFamily="2" charset="-128"/>
                <a:ea typeface="方正告白情书_YS" panose="02010600010101010101" pitchFamily="2" charset="-128"/>
                <a:cs typeface="【惠子】汉仪全唐诗" panose="02000000000000000000" pitchFamily="2" charset="2"/>
              </a:defRPr>
            </a:lvl1pPr>
          </a:lstStyle>
          <a:p>
            <a:pPr algn="l"/>
            <a:r>
              <a:rPr lang="zh-CN" altLang="en-US" sz="2800" b="0" spc="0" dirty="0">
                <a:latin typeface="+mj-ea"/>
                <a:ea typeface="+mj-ea"/>
                <a:cs typeface="思源黑体 CN Light" panose="020B0300000000000000" charset="-122"/>
              </a:rPr>
              <a:t>前台展示</a:t>
            </a:r>
            <a:endParaRPr lang="zh-CN" altLang="en-US" sz="2800" b="0" spc="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33" name="Shape 391"/>
          <p:cNvSpPr/>
          <p:nvPr/>
        </p:nvSpPr>
        <p:spPr>
          <a:xfrm>
            <a:off x="1727935" y="4193573"/>
            <a:ext cx="721680" cy="293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ctr">
              <a:spcBef>
                <a:spcPts val="5900"/>
              </a:spcBef>
              <a:defRPr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</a:lstStyle>
          <a:p>
            <a:r>
              <a:rPr sz="4000" dirty="0">
                <a:solidFill>
                  <a:schemeClr val="tx1"/>
                </a:solidFill>
                <a:latin typeface="+mj-ea"/>
                <a:ea typeface="+mj-ea"/>
                <a:cs typeface="思源黑体 CN Light" panose="020B0300000000000000" charset="-122"/>
                <a:sym typeface="思源黑体 CN Light" panose="020B0300000000000000" charset="-122"/>
              </a:rPr>
              <a:t>0</a:t>
            </a:r>
            <a:r>
              <a:rPr lang="en-US" sz="4000" dirty="0">
                <a:solidFill>
                  <a:schemeClr val="tx1"/>
                </a:solidFill>
                <a:latin typeface="+mj-ea"/>
                <a:ea typeface="+mj-ea"/>
                <a:cs typeface="思源黑体 CN Light" panose="020B0300000000000000" charset="-122"/>
                <a:sym typeface="思源黑体 CN Light" panose="020B0300000000000000" charset="-122"/>
              </a:rPr>
              <a:t>3</a:t>
            </a:r>
            <a:endParaRPr sz="4000" dirty="0">
              <a:solidFill>
                <a:schemeClr val="tx1"/>
              </a:solidFill>
              <a:latin typeface="+mj-ea"/>
              <a:ea typeface="+mj-ea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04042" y="4080126"/>
            <a:ext cx="1422400" cy="4305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4800" b="1" spc="1000">
                <a:latin typeface="方正告白情书_YS" panose="02010600010101010101" pitchFamily="2" charset="-128"/>
                <a:ea typeface="方正告白情书_YS" panose="02010600010101010101" pitchFamily="2" charset="-128"/>
                <a:cs typeface="【惠子】汉仪全唐诗" panose="02000000000000000000" pitchFamily="2" charset="2"/>
              </a:defRPr>
            </a:lvl1pPr>
          </a:lstStyle>
          <a:p>
            <a:pPr algn="l"/>
            <a:r>
              <a:rPr lang="zh-CN" altLang="en-US" sz="2800" b="0" spc="0" dirty="0">
                <a:latin typeface="+mj-ea"/>
                <a:ea typeface="+mj-ea"/>
                <a:cs typeface="思源黑体 CN Light" panose="020B0300000000000000" charset="-122"/>
              </a:rPr>
              <a:t>后台展示</a:t>
            </a:r>
            <a:endParaRPr lang="zh-CN" altLang="en-US" sz="2800" b="0" spc="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46" name="Shape 391"/>
          <p:cNvSpPr/>
          <p:nvPr/>
        </p:nvSpPr>
        <p:spPr>
          <a:xfrm>
            <a:off x="6143943" y="4193573"/>
            <a:ext cx="721680" cy="293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ctr">
              <a:spcBef>
                <a:spcPts val="5900"/>
              </a:spcBef>
              <a:defRPr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</a:lstStyle>
          <a:p>
            <a:r>
              <a:rPr sz="4000" dirty="0">
                <a:solidFill>
                  <a:schemeClr val="tx1"/>
                </a:solidFill>
                <a:latin typeface="+mj-ea"/>
                <a:ea typeface="+mj-ea"/>
                <a:cs typeface="思源黑体 CN Light" panose="020B0300000000000000" charset="-122"/>
                <a:sym typeface="思源黑体 CN Light" panose="020B0300000000000000" charset="-122"/>
              </a:rPr>
              <a:t>0</a:t>
            </a:r>
            <a:r>
              <a:rPr lang="en-US" sz="4000" dirty="0">
                <a:solidFill>
                  <a:schemeClr val="tx1"/>
                </a:solidFill>
                <a:latin typeface="+mj-ea"/>
                <a:ea typeface="+mj-ea"/>
                <a:cs typeface="思源黑体 CN Light" panose="020B0300000000000000" charset="-122"/>
                <a:sym typeface="思源黑体 CN Light" panose="020B0300000000000000" charset="-122"/>
              </a:rPr>
              <a:t>4</a:t>
            </a:r>
            <a:endParaRPr sz="4000" dirty="0">
              <a:solidFill>
                <a:schemeClr val="tx1"/>
              </a:solidFill>
              <a:latin typeface="+mj-ea"/>
              <a:ea typeface="+mj-ea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541037" y="540087"/>
            <a:ext cx="10440000" cy="5400000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50353" y="2047875"/>
            <a:ext cx="8422005" cy="2535555"/>
            <a:chOff x="2441" y="3478"/>
            <a:chExt cx="13263" cy="3993"/>
          </a:xfrm>
        </p:grpSpPr>
        <p:sp>
          <p:nvSpPr>
            <p:cNvPr id="25" name="文本框 24"/>
            <p:cNvSpPr txBox="1"/>
            <p:nvPr/>
          </p:nvSpPr>
          <p:spPr>
            <a:xfrm>
              <a:off x="7002" y="6891"/>
              <a:ext cx="4142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pc="300" dirty="0">
                <a:latin typeface="+mn-ea"/>
                <a:cs typeface="思源黑体 CN Light" panose="020B03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832" y="5343"/>
              <a:ext cx="10482" cy="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300000"/>
                </a:lnSpc>
                <a:defRPr sz="1050">
                  <a:solidFill>
                    <a:schemeClr val="tx1"/>
                  </a:solidFill>
                  <a:latin typeface="+mn-ea"/>
                  <a:cs typeface="思源黑体 CN Light" panose="020B0300000000000000" charset="-122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250000"/>
                </a:lnSpc>
              </a:pPr>
              <a:endParaRPr lang="zh-CN" altLang="en-US" sz="10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441" y="3478"/>
              <a:ext cx="13263" cy="19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8000" spc="600" dirty="0">
                  <a:solidFill>
                    <a:schemeClr val="accent1"/>
                  </a:solidFill>
                  <a:latin typeface="+mj-ea"/>
                  <a:ea typeface="+mj-ea"/>
                  <a:cs typeface="思源黑体 CN Light" panose="020B0300000000000000" charset="-122"/>
                </a:rPr>
                <a:t>感谢观看</a:t>
              </a:r>
              <a:endParaRPr lang="zh-CN" altLang="en-US" sz="8000" spc="600" dirty="0">
                <a:solidFill>
                  <a:schemeClr val="accent1"/>
                </a:solidFill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41037" y="540087"/>
            <a:ext cx="10440000" cy="5400000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71889" y="1678947"/>
            <a:ext cx="4178300" cy="2032463"/>
            <a:chOff x="3671888" y="1616982"/>
            <a:chExt cx="4178300" cy="2032463"/>
          </a:xfrm>
        </p:grpSpPr>
        <p:sp>
          <p:nvSpPr>
            <p:cNvPr id="3" name="椭圆 2"/>
            <p:cNvSpPr/>
            <p:nvPr/>
          </p:nvSpPr>
          <p:spPr>
            <a:xfrm>
              <a:off x="5181524" y="1616982"/>
              <a:ext cx="1159024" cy="1159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5592A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671888" y="2932045"/>
              <a:ext cx="4178300" cy="67691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just"/>
              <a:r>
                <a:rPr lang="zh-CN" altLang="en-US" sz="4400" spc="300" dirty="0">
                  <a:latin typeface="+mj-ea"/>
                  <a:ea typeface="+mj-ea"/>
                  <a:cs typeface="思源黑体 CN Light" panose="020B0300000000000000" charset="-122"/>
                </a:rPr>
                <a:t>分工与完成</a:t>
              </a:r>
              <a:r>
                <a:rPr lang="zh-CN" altLang="en-US" sz="4400" spc="300" dirty="0">
                  <a:latin typeface="+mj-ea"/>
                  <a:ea typeface="+mj-ea"/>
                  <a:cs typeface="思源黑体 CN Light" panose="020B0300000000000000" charset="-122"/>
                </a:rPr>
                <a:t>情况</a:t>
              </a:r>
              <a:endParaRPr lang="zh-CN" altLang="en-US" sz="4400" spc="300" dirty="0"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179073" y="1734829"/>
              <a:ext cx="116392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+mj-ea"/>
                  <a:ea typeface="+mj-ea"/>
                  <a:cs typeface="思源黑体 CN Light" panose="020B0300000000000000" charset="-122"/>
                </a:rPr>
                <a:t>01</a:t>
              </a:r>
              <a:endParaRPr lang="en-US" altLang="zh-CN" sz="54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310980" y="3649445"/>
              <a:ext cx="90011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团队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分工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4966" y="1800393"/>
            <a:ext cx="10612142" cy="3955415"/>
            <a:chOff x="556566" y="1800393"/>
            <a:chExt cx="10612142" cy="3955415"/>
          </a:xfrm>
        </p:grpSpPr>
        <p:sp>
          <p:nvSpPr>
            <p:cNvPr id="8" name="矩形 7"/>
            <p:cNvSpPr/>
            <p:nvPr/>
          </p:nvSpPr>
          <p:spPr>
            <a:xfrm>
              <a:off x="556566" y="1800393"/>
              <a:ext cx="2511107" cy="37030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5592A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316186" y="1986606"/>
              <a:ext cx="9144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400" dirty="0">
                  <a:cs typeface="思源黑体 CN Light" panose="020B0300000000000000" charset="-122"/>
                </a:rPr>
                <a:t>韩佳迅</a:t>
              </a:r>
              <a:endParaRPr lang="zh-CN" altLang="en-US" sz="2400" dirty="0">
                <a:cs typeface="思源黑体 CN Light" panose="020B0300000000000000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flipH="1">
              <a:off x="691821" y="2519848"/>
              <a:ext cx="2254250" cy="3042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>
                <a:lnSpc>
                  <a:spcPct val="160000"/>
                </a:lnSpc>
                <a:defRPr sz="1200" spc="50">
                  <a:solidFill>
                    <a:schemeClr val="tx1"/>
                  </a:solidFill>
                  <a:latin typeface="+mn-ea"/>
                </a:defRPr>
              </a:lvl1pPr>
            </a:lstStyle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完成后台模板的导入、用户管理、作业下载、部分数据管理页面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完成前台主页、国际视野页面、对经济、能源的影响页面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完成了对应于数据表countriesview、energy、economics、ourteammems、teamhomework、personhomework、user的MVC结构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负责文档：实现文档、展示PPT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256911" y="1800393"/>
              <a:ext cx="2511107" cy="37030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5592A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055269" y="1979621"/>
              <a:ext cx="9144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400" dirty="0">
                  <a:cs typeface="思源黑体 CN Light" panose="020B0300000000000000" charset="-122"/>
                </a:rPr>
                <a:t>林语</a:t>
              </a:r>
              <a:r>
                <a:rPr lang="zh-CN" altLang="en-US" sz="2400" dirty="0">
                  <a:cs typeface="思源黑体 CN Light" panose="020B0300000000000000" charset="-122"/>
                </a:rPr>
                <a:t>盈</a:t>
              </a:r>
              <a:endParaRPr lang="zh-CN" altLang="en-US" sz="2400" dirty="0">
                <a:cs typeface="思源黑体 CN Light" panose="020B03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 flipH="1">
              <a:off x="3435021" y="2519848"/>
              <a:ext cx="2256155" cy="32359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>
                <a:lnSpc>
                  <a:spcPct val="160000"/>
                </a:lnSpc>
                <a:defRPr sz="1200" spc="50">
                  <a:solidFill>
                    <a:schemeClr val="tx1"/>
                  </a:solidFill>
                  <a:latin typeface="+mn-ea"/>
                </a:defRPr>
              </a:lvl1pPr>
            </a:lstStyle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完成前台对国际关系的影响的页面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完成了对应于数据表internalrelation的MVC结构，以及相应的后台数据管理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完成了爬虫，对news数据表的数据爬取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实现一键部署功能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负责文档：实现文档、部署文档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957256" y="1800393"/>
              <a:ext cx="2511107" cy="37030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5592A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755615" y="1985971"/>
              <a:ext cx="9144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400" dirty="0">
                  <a:cs typeface="思源黑体 CN Light" panose="020B0300000000000000" charset="-122"/>
                </a:rPr>
                <a:t>彭钰</a:t>
              </a:r>
              <a:r>
                <a:rPr lang="zh-CN" altLang="en-US" sz="2400" dirty="0">
                  <a:cs typeface="思源黑体 CN Light" panose="020B0300000000000000" charset="-122"/>
                </a:rPr>
                <a:t>婷</a:t>
              </a:r>
              <a:endParaRPr lang="zh-CN" altLang="en-US" sz="2400" dirty="0">
                <a:cs typeface="思源黑体 CN Light" panose="020B0300000000000000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 flipH="1">
              <a:off x="6135676" y="2519848"/>
              <a:ext cx="2154555" cy="2739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>
                <a:lnSpc>
                  <a:spcPct val="160000"/>
                </a:lnSpc>
                <a:defRPr sz="1200" spc="50">
                  <a:solidFill>
                    <a:schemeClr val="tx1"/>
                  </a:solidFill>
                  <a:latin typeface="+mn-ea"/>
                </a:defRPr>
              </a:lvl1pPr>
            </a:lstStyle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完成前台的战争实况中的新闻、时间线页面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完成了对应于数据表news的MVC结构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完成了爬虫，对news数据表的数据爬取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负责文档：实现文档、用户手册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657601" y="1800393"/>
              <a:ext cx="2511107" cy="37030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5592A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607722" y="1985971"/>
              <a:ext cx="6096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400" dirty="0">
                  <a:cs typeface="思源黑体 CN Light" panose="020B0300000000000000" charset="-122"/>
                </a:rPr>
                <a:t>姚鑫</a:t>
              </a:r>
              <a:endParaRPr lang="zh-CN" altLang="en-US" sz="2400" dirty="0">
                <a:cs typeface="思源黑体 CN Light" panose="020B0300000000000000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 flipH="1">
              <a:off x="8835696" y="2519848"/>
              <a:ext cx="2154555" cy="2686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>
                <a:lnSpc>
                  <a:spcPct val="160000"/>
                </a:lnSpc>
                <a:defRPr sz="1200" spc="50">
                  <a:solidFill>
                    <a:schemeClr val="tx1"/>
                  </a:solidFill>
                  <a:latin typeface="+mn-ea"/>
                </a:defRPr>
              </a:lvl1pPr>
            </a:lstStyle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完成前台模板的导入，前台导航栏和主页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完成前台关于团队、网友评论页面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完成了对应于数据表comment的MVC结构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  <a:p>
              <a:pPr algn="l" fontAlgn="auto">
                <a:lnSpc>
                  <a:spcPct val="100000"/>
                </a:lnSpc>
              </a:pPr>
              <a:r>
                <a:rPr lang="zh-CN" altLang="en-US" dirty="0">
                  <a:cs typeface="思源黑体 CN Light" panose="020B0300000000000000" charset="-122"/>
                  <a:sym typeface="思源黑体 CN Light" panose="020B0300000000000000" charset="-122"/>
                </a:rPr>
                <a:t>负责文档：实现文档、需求文档、设计文档</a:t>
              </a:r>
              <a:endParaRPr lang="zh-CN" altLang="en-US" dirty="0"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完成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情况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121313" y="1079928"/>
            <a:ext cx="4525110" cy="2297869"/>
            <a:chOff x="6096548" y="1465373"/>
            <a:chExt cx="4525110" cy="2297869"/>
          </a:xfrm>
        </p:grpSpPr>
        <p:grpSp>
          <p:nvGrpSpPr>
            <p:cNvPr id="45" name="组合 44"/>
            <p:cNvGrpSpPr/>
            <p:nvPr/>
          </p:nvGrpSpPr>
          <p:grpSpPr>
            <a:xfrm>
              <a:off x="6096548" y="1511975"/>
              <a:ext cx="705512" cy="1719281"/>
              <a:chOff x="5661634" y="994968"/>
              <a:chExt cx="705512" cy="1719281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5727674" y="2074777"/>
                <a:ext cx="639472" cy="639472"/>
                <a:chOff x="5799142" y="1856718"/>
                <a:chExt cx="800711" cy="800711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5799142" y="1856718"/>
                  <a:ext cx="800711" cy="80071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solidFill>
                      <a:srgbClr val="75592A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</a:endParaRPr>
                </a:p>
              </p:txBody>
            </p:sp>
            <p:sp>
              <p:nvSpPr>
                <p:cNvPr id="74" name="AutoShape 29"/>
                <p:cNvSpPr>
                  <a:spLocks noChangeAspect="1"/>
                </p:cNvSpPr>
                <p:nvPr/>
              </p:nvSpPr>
              <p:spPr bwMode="auto">
                <a:xfrm>
                  <a:off x="5941871" y="2023824"/>
                  <a:ext cx="516842" cy="466500"/>
                </a:xfrm>
                <a:custGeom>
                  <a:avLst/>
                  <a:gdLst>
                    <a:gd name="T0" fmla="+- 0 10736 439"/>
                    <a:gd name="T1" fmla="*/ T0 w 20595"/>
                    <a:gd name="T2" fmla="+- 0 10869 621"/>
                    <a:gd name="T3" fmla="*/ 10869 h 20497"/>
                    <a:gd name="T4" fmla="+- 0 10736 439"/>
                    <a:gd name="T5" fmla="*/ T4 w 20595"/>
                    <a:gd name="T6" fmla="+- 0 10869 621"/>
                    <a:gd name="T7" fmla="*/ 10869 h 20497"/>
                    <a:gd name="T8" fmla="+- 0 10736 439"/>
                    <a:gd name="T9" fmla="*/ T8 w 20595"/>
                    <a:gd name="T10" fmla="+- 0 10869 621"/>
                    <a:gd name="T11" fmla="*/ 10869 h 20497"/>
                    <a:gd name="T12" fmla="+- 0 10736 439"/>
                    <a:gd name="T13" fmla="*/ T12 w 20595"/>
                    <a:gd name="T14" fmla="+- 0 10869 621"/>
                    <a:gd name="T15" fmla="*/ 10869 h 2049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0595" h="20497">
                      <a:moveTo>
                        <a:pt x="18898" y="1863"/>
                      </a:moveTo>
                      <a:cubicBezTo>
                        <a:pt x="16636" y="-621"/>
                        <a:pt x="12968" y="-621"/>
                        <a:pt x="10707" y="1863"/>
                      </a:cubicBezTo>
                      <a:lnTo>
                        <a:pt x="1317" y="12053"/>
                      </a:lnTo>
                      <a:cubicBezTo>
                        <a:pt x="-439" y="13982"/>
                        <a:pt x="-439" y="17121"/>
                        <a:pt x="1317" y="19050"/>
                      </a:cubicBezTo>
                      <a:cubicBezTo>
                        <a:pt x="3073" y="20979"/>
                        <a:pt x="5931" y="20979"/>
                        <a:pt x="7687" y="19050"/>
                      </a:cubicBezTo>
                      <a:lnTo>
                        <a:pt x="17078" y="8860"/>
                      </a:lnTo>
                      <a:cubicBezTo>
                        <a:pt x="18335" y="7479"/>
                        <a:pt x="18335" y="5242"/>
                        <a:pt x="17078" y="3862"/>
                      </a:cubicBezTo>
                      <a:cubicBezTo>
                        <a:pt x="15821" y="2482"/>
                        <a:pt x="13783" y="2482"/>
                        <a:pt x="12527" y="3862"/>
                      </a:cubicBezTo>
                      <a:lnTo>
                        <a:pt x="5467" y="11614"/>
                      </a:lnTo>
                      <a:cubicBezTo>
                        <a:pt x="5216" y="11891"/>
                        <a:pt x="5216" y="12337"/>
                        <a:pt x="5467" y="12614"/>
                      </a:cubicBezTo>
                      <a:cubicBezTo>
                        <a:pt x="5719" y="12890"/>
                        <a:pt x="6126" y="12890"/>
                        <a:pt x="6378" y="12614"/>
                      </a:cubicBezTo>
                      <a:lnTo>
                        <a:pt x="13437" y="4861"/>
                      </a:lnTo>
                      <a:cubicBezTo>
                        <a:pt x="14190" y="4035"/>
                        <a:pt x="15414" y="4035"/>
                        <a:pt x="16167" y="4861"/>
                      </a:cubicBezTo>
                      <a:cubicBezTo>
                        <a:pt x="16920" y="5688"/>
                        <a:pt x="16920" y="7034"/>
                        <a:pt x="16167" y="7860"/>
                      </a:cubicBezTo>
                      <a:lnTo>
                        <a:pt x="6777" y="18050"/>
                      </a:lnTo>
                      <a:cubicBezTo>
                        <a:pt x="5520" y="19430"/>
                        <a:pt x="3484" y="19430"/>
                        <a:pt x="2227" y="18050"/>
                      </a:cubicBezTo>
                      <a:cubicBezTo>
                        <a:pt x="970" y="16670"/>
                        <a:pt x="970" y="14433"/>
                        <a:pt x="2227" y="13053"/>
                      </a:cubicBezTo>
                      <a:lnTo>
                        <a:pt x="11525" y="2963"/>
                      </a:lnTo>
                      <a:cubicBezTo>
                        <a:pt x="13285" y="1030"/>
                        <a:pt x="16139" y="1030"/>
                        <a:pt x="17896" y="2963"/>
                      </a:cubicBezTo>
                      <a:cubicBezTo>
                        <a:pt x="19657" y="4896"/>
                        <a:pt x="19657" y="8027"/>
                        <a:pt x="17897" y="9959"/>
                      </a:cubicBezTo>
                      <a:lnTo>
                        <a:pt x="10929" y="17611"/>
                      </a:lnTo>
                      <a:cubicBezTo>
                        <a:pt x="10677" y="17888"/>
                        <a:pt x="10677" y="18334"/>
                        <a:pt x="10929" y="18610"/>
                      </a:cubicBezTo>
                      <a:cubicBezTo>
                        <a:pt x="11181" y="18887"/>
                        <a:pt x="11588" y="18887"/>
                        <a:pt x="11839" y="18610"/>
                      </a:cubicBezTo>
                      <a:lnTo>
                        <a:pt x="18898" y="10859"/>
                      </a:lnTo>
                      <a:cubicBezTo>
                        <a:pt x="21160" y="8375"/>
                        <a:pt x="21160" y="4347"/>
                        <a:pt x="18898" y="1863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lIns="144269" tIns="144269" rIns="144269" bIns="144269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729105">
                    <a:defRPr/>
                  </a:pPr>
                  <a:endParaRPr lang="en-US" sz="1136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ea"/>
                    <a:cs typeface="思源黑体 CN Light" panose="020B0300000000000000" charset="-122"/>
                  </a:endParaRPr>
                </a:p>
              </p:txBody>
            </p:sp>
          </p:grpSp>
          <p:sp>
            <p:nvSpPr>
              <p:cNvPr id="71" name="椭圆 70"/>
              <p:cNvSpPr/>
              <p:nvPr/>
            </p:nvSpPr>
            <p:spPr>
              <a:xfrm>
                <a:off x="5661634" y="994968"/>
                <a:ext cx="639472" cy="63947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75592A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endParaRPr>
              </a:p>
            </p:txBody>
          </p:sp>
          <p:sp>
            <p:nvSpPr>
              <p:cNvPr id="70" name="AutoShape 59"/>
              <p:cNvSpPr>
                <a:spLocks noChangeAspect="1"/>
              </p:cNvSpPr>
              <p:nvPr/>
            </p:nvSpPr>
            <p:spPr bwMode="auto">
              <a:xfrm>
                <a:off x="5795090" y="1128405"/>
                <a:ext cx="372561" cy="372561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44269" tIns="144269" rIns="144269" bIns="144269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729105">
                  <a:defRPr/>
                </a:pPr>
                <a:endParaRPr lang="en-US" sz="1136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cs typeface="思源黑体 CN Light" panose="020B0300000000000000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962053" y="1465373"/>
              <a:ext cx="3659605" cy="2297869"/>
              <a:chOff x="6527139" y="1723771"/>
              <a:chExt cx="3659605" cy="2297869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6527139" y="1723771"/>
                <a:ext cx="3659605" cy="1113967"/>
                <a:chOff x="571417" y="1705649"/>
                <a:chExt cx="3659605" cy="1113967"/>
              </a:xfrm>
            </p:grpSpPr>
            <p:sp>
              <p:nvSpPr>
                <p:cNvPr id="80" name="文本框 79"/>
                <p:cNvSpPr txBox="1"/>
                <p:nvPr/>
              </p:nvSpPr>
              <p:spPr>
                <a:xfrm>
                  <a:off x="571417" y="1705649"/>
                  <a:ext cx="3329305" cy="368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zh-CN"/>
                  </a:defPPr>
                  <a:lvl1pPr>
                    <a:defRPr sz="1500" b="1" spc="-1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禹卫书法行书简体" panose="02000603000000000000" pitchFamily="2" charset="-122"/>
                      <a:ea typeface="禹卫书法行书简体" panose="02000603000000000000" pitchFamily="2" charset="-122"/>
                    </a:defRPr>
                  </a:lvl1pPr>
                </a:lstStyle>
                <a:p>
                  <a:r>
                    <a:rPr lang="en-US" altLang="zh-CN" sz="2400" b="0" spc="200" dirty="0">
                      <a:solidFill>
                        <a:schemeClr val="tx1"/>
                      </a:solidFill>
                      <a:latin typeface="+mj-ea"/>
                      <a:ea typeface="+mj-ea"/>
                      <a:cs typeface="+mn-ea"/>
                      <a:sym typeface="思源黑体 CN Light" panose="020B0300000000000000" charset="-122"/>
                    </a:rPr>
                    <a:t>Github</a:t>
                  </a:r>
                  <a:r>
                    <a:rPr lang="zh-CN" altLang="en-US" sz="2400" b="0" spc="200" dirty="0">
                      <a:solidFill>
                        <a:schemeClr val="tx1"/>
                      </a:solidFill>
                      <a:latin typeface="+mj-ea"/>
                      <a:ea typeface="+mj-ea"/>
                      <a:cs typeface="+mn-ea"/>
                      <a:sym typeface="思源黑体 CN Light" panose="020B0300000000000000" charset="-122"/>
                    </a:rPr>
                    <a:t>提交</a:t>
                  </a:r>
                  <a:r>
                    <a:rPr lang="zh-CN" altLang="en-US" sz="2400" b="0" spc="200" dirty="0">
                      <a:solidFill>
                        <a:schemeClr val="tx1"/>
                      </a:solidFill>
                      <a:latin typeface="+mj-ea"/>
                      <a:ea typeface="+mj-ea"/>
                      <a:cs typeface="+mn-ea"/>
                      <a:sym typeface="思源黑体 CN Light" panose="020B0300000000000000" charset="-122"/>
                    </a:rPr>
                    <a:t>记录</a:t>
                  </a:r>
                  <a:endParaRPr lang="zh-CN" altLang="en-US" sz="2400" b="0" spc="200" dirty="0">
                    <a:solidFill>
                      <a:schemeClr val="tx1"/>
                    </a:solidFill>
                    <a:latin typeface="+mj-ea"/>
                    <a:ea typeface="+mj-ea"/>
                    <a:cs typeface="+mn-ea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571417" y="2134845"/>
                  <a:ext cx="3659605" cy="6847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noAutofit/>
                </a:bodyPr>
                <a:lstStyle>
                  <a:defPPr>
                    <a:defRPr lang="zh-CN"/>
                  </a:defPPr>
                  <a:lvl1pPr>
                    <a:lnSpc>
                      <a:spcPct val="160000"/>
                    </a:lnSpc>
                    <a:defRPr sz="1200" spc="50">
                      <a:solidFill>
                        <a:schemeClr val="tx1"/>
                      </a:solidFill>
                      <a:latin typeface="+mn-ea"/>
                    </a:defRPr>
                  </a:lvl1pPr>
                </a:lstStyle>
                <a:p>
                  <a:r>
                    <a:rPr lang="zh-CN" altLang="en-US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提交</a:t>
                  </a:r>
                  <a:r>
                    <a:rPr lang="en-US" altLang="zh-CN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60+</a:t>
                  </a:r>
                  <a:r>
                    <a:rPr lang="zh-CN" altLang="en-US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次，</a:t>
                  </a:r>
                  <a:r>
                    <a:rPr lang="zh-CN" altLang="en-US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共修改</a:t>
                  </a:r>
                  <a:r>
                    <a:rPr lang="en-US" altLang="zh-CN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30</a:t>
                  </a:r>
                  <a:r>
                    <a:rPr lang="zh-CN" altLang="en-US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万</a:t>
                  </a:r>
                  <a:r>
                    <a:rPr lang="en-US" altLang="zh-CN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+</a:t>
                  </a:r>
                  <a:r>
                    <a:rPr lang="zh-CN" altLang="en-US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行</a:t>
                  </a:r>
                  <a:r>
                    <a:rPr lang="zh-CN" altLang="en-US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代码</a:t>
                  </a:r>
                  <a:endParaRPr lang="zh-CN" altLang="en-US" sz="1400" dirty="0"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>
                <a:off x="6527139" y="2898363"/>
                <a:ext cx="3659605" cy="1123277"/>
                <a:chOff x="571417" y="1250569"/>
                <a:chExt cx="3659605" cy="1123277"/>
              </a:xfrm>
            </p:grpSpPr>
            <p:sp>
              <p:nvSpPr>
                <p:cNvPr id="83" name="文本框 82"/>
                <p:cNvSpPr txBox="1"/>
                <p:nvPr/>
              </p:nvSpPr>
              <p:spPr>
                <a:xfrm>
                  <a:off x="571417" y="1250569"/>
                  <a:ext cx="3297555" cy="37901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zh-CN"/>
                  </a:defPPr>
                  <a:lvl1pPr>
                    <a:defRPr sz="1500" b="1" spc="-1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禹卫书法行书简体" panose="02000603000000000000" pitchFamily="2" charset="-122"/>
                      <a:ea typeface="禹卫书法行书简体" panose="02000603000000000000" pitchFamily="2" charset="-122"/>
                    </a:defRPr>
                  </a:lvl1pPr>
                </a:lstStyle>
                <a:p>
                  <a:r>
                    <a:rPr lang="en-US" altLang="zh-CN" sz="2400" b="0" spc="200" dirty="0">
                      <a:solidFill>
                        <a:schemeClr val="tx1"/>
                      </a:solidFill>
                      <a:latin typeface="+mj-ea"/>
                      <a:ea typeface="+mj-ea"/>
                      <a:cs typeface="+mn-ea"/>
                      <a:sym typeface="思源黑体 CN Light" panose="020B0300000000000000" charset="-122"/>
                    </a:rPr>
                    <a:t>Tower</a:t>
                  </a:r>
                  <a:r>
                    <a:rPr lang="zh-CN" altLang="en-US" sz="2400" b="0" spc="200" dirty="0">
                      <a:solidFill>
                        <a:schemeClr val="tx1"/>
                      </a:solidFill>
                      <a:latin typeface="+mj-ea"/>
                      <a:ea typeface="+mj-ea"/>
                      <a:cs typeface="+mn-ea"/>
                      <a:sym typeface="思源黑体 CN Light" panose="020B0300000000000000" charset="-122"/>
                    </a:rPr>
                    <a:t>管理</a:t>
                  </a:r>
                  <a:r>
                    <a:rPr lang="zh-CN" altLang="en-US" sz="2400" b="0" spc="200" dirty="0">
                      <a:solidFill>
                        <a:schemeClr val="tx1"/>
                      </a:solidFill>
                      <a:latin typeface="+mj-ea"/>
                      <a:ea typeface="+mj-ea"/>
                      <a:cs typeface="+mn-ea"/>
                      <a:sym typeface="思源黑体 CN Light" panose="020B0300000000000000" charset="-122"/>
                    </a:rPr>
                    <a:t>记录</a:t>
                  </a:r>
                  <a:endParaRPr lang="zh-CN" altLang="en-US" sz="2400" b="0" spc="200" dirty="0">
                    <a:solidFill>
                      <a:schemeClr val="tx1"/>
                    </a:solidFill>
                    <a:latin typeface="+mj-ea"/>
                    <a:ea typeface="+mj-ea"/>
                    <a:cs typeface="+mn-ea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84" name="文本框 83"/>
                <p:cNvSpPr txBox="1"/>
                <p:nvPr/>
              </p:nvSpPr>
              <p:spPr>
                <a:xfrm>
                  <a:off x="571417" y="1689075"/>
                  <a:ext cx="3659605" cy="6847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noAutofit/>
                </a:bodyPr>
                <a:lstStyle>
                  <a:defPPr>
                    <a:defRPr lang="zh-CN"/>
                  </a:defPPr>
                  <a:lvl1pPr>
                    <a:lnSpc>
                      <a:spcPct val="160000"/>
                    </a:lnSpc>
                    <a:defRPr sz="1200" spc="50">
                      <a:solidFill>
                        <a:schemeClr val="tx1"/>
                      </a:solidFill>
                      <a:latin typeface="+mn-ea"/>
                    </a:defRPr>
                  </a:lvl1pPr>
                </a:lstStyle>
                <a:p>
                  <a:r>
                    <a:rPr lang="zh-CN" altLang="en-US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每天任务安排清晰，整体脉络</a:t>
                  </a:r>
                  <a:r>
                    <a:rPr lang="zh-CN" altLang="en-US" sz="1400" dirty="0">
                      <a:cs typeface="思源黑体 CN Light" panose="020B0300000000000000" charset="-122"/>
                      <a:sym typeface="思源黑体 CN Light" panose="020B0300000000000000" charset="-122"/>
                    </a:rPr>
                    <a:t>明显</a:t>
                  </a:r>
                  <a:endParaRPr lang="zh-CN" altLang="en-US" sz="1400" dirty="0"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</p:grpSp>
        </p:grpSp>
      </p:grpSp>
      <p:pic>
        <p:nvPicPr>
          <p:cNvPr id="5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65300"/>
            <a:ext cx="4688205" cy="460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" y="1342390"/>
            <a:ext cx="4522470" cy="29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265" y="2969895"/>
            <a:ext cx="4647565" cy="219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50" y="5133975"/>
            <a:ext cx="5064760" cy="1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41037" y="540087"/>
            <a:ext cx="10440000" cy="5400000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73449" y="1678947"/>
            <a:ext cx="4775200" cy="2032463"/>
            <a:chOff x="3373448" y="1616982"/>
            <a:chExt cx="4775200" cy="2032463"/>
          </a:xfrm>
        </p:grpSpPr>
        <p:sp>
          <p:nvSpPr>
            <p:cNvPr id="3" name="椭圆 2"/>
            <p:cNvSpPr/>
            <p:nvPr/>
          </p:nvSpPr>
          <p:spPr>
            <a:xfrm>
              <a:off x="5181524" y="1616982"/>
              <a:ext cx="1159024" cy="1159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5592A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373448" y="2932045"/>
              <a:ext cx="4775200" cy="67691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just"/>
              <a:r>
                <a:rPr lang="zh-CN" altLang="en-US" sz="4400" spc="300" dirty="0">
                  <a:latin typeface="+mj-ea"/>
                  <a:ea typeface="+mj-ea"/>
                  <a:cs typeface="思源黑体 CN Light" panose="020B0300000000000000" charset="-122"/>
                </a:rPr>
                <a:t>数据库设计与</a:t>
              </a:r>
              <a:r>
                <a:rPr lang="zh-CN" altLang="en-US" sz="4400" spc="300" dirty="0">
                  <a:latin typeface="+mj-ea"/>
                  <a:ea typeface="+mj-ea"/>
                  <a:cs typeface="思源黑体 CN Light" panose="020B0300000000000000" charset="-122"/>
                </a:rPr>
                <a:t>部署</a:t>
              </a:r>
              <a:endParaRPr lang="zh-CN" altLang="en-US" sz="4400" spc="300" dirty="0"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179073" y="1734829"/>
              <a:ext cx="116392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+mj-ea"/>
                  <a:ea typeface="+mj-ea"/>
                  <a:cs typeface="思源黑体 CN Light" panose="020B0300000000000000" charset="-122"/>
                </a:rPr>
                <a:t>02</a:t>
              </a:r>
              <a:endParaRPr lang="en-US" altLang="zh-CN" sz="54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310980" y="3649445"/>
              <a:ext cx="90011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数据库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设计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18" name="图片 18" descr="7406ce4deedbf1963f7d740ad4ff49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622" y="1440180"/>
            <a:ext cx="5717540" cy="2917825"/>
          </a:xfrm>
          <a:prstGeom prst="rect">
            <a:avLst/>
          </a:prstGeom>
        </p:spPr>
      </p:pic>
      <p:pic>
        <p:nvPicPr>
          <p:cNvPr id="15" name="C9F754DE-2CAD-44b6-B708-469DEB6407EB-1" descr="w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05" y="360045"/>
            <a:ext cx="4157980" cy="2630170"/>
          </a:xfrm>
          <a:prstGeom prst="rect">
            <a:avLst/>
          </a:prstGeom>
        </p:spPr>
      </p:pic>
      <p:pic>
        <p:nvPicPr>
          <p:cNvPr id="16" name="C9F754DE-2CAD-44b6-B708-469DEB6407EB-2" descr="w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165" y="3780155"/>
            <a:ext cx="5823585" cy="237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V="1">
            <a:off x="174632" y="167764"/>
            <a:ext cx="11160000" cy="6120000"/>
          </a:xfrm>
          <a:prstGeom prst="rect">
            <a:avLst/>
          </a:prstGeom>
          <a:solidFill>
            <a:schemeClr val="bg1"/>
          </a:solidFill>
          <a:ln w="1270">
            <a:noFill/>
          </a:ln>
          <a:effectLst>
            <a:outerShdw blurRad="63500" sx="101000" sy="101000" algn="ctr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60874" y="552040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一键</a:t>
            </a:r>
            <a:r>
              <a:rPr lang="zh-CN" altLang="en-US" sz="2800" dirty="0">
                <a:latin typeface="+mj-ea"/>
                <a:ea typeface="+mj-ea"/>
                <a:cs typeface="思源黑体 CN Light" panose="020B0300000000000000" charset="-122"/>
              </a:rPr>
              <a:t>部署</a:t>
            </a:r>
            <a:endParaRPr lang="zh-CN" altLang="en-US" sz="2800" dirty="0">
              <a:latin typeface="+mj-ea"/>
              <a:ea typeface="+mj-ea"/>
              <a:cs typeface="思源黑体 CN Light" panose="020B0300000000000000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08489" y="522089"/>
            <a:ext cx="806054" cy="583122"/>
          </a:xfrm>
          <a:custGeom>
            <a:avLst/>
            <a:gdLst>
              <a:gd name="T0" fmla="*/ 65 w 140"/>
              <a:gd name="T1" fmla="*/ 47 h 148"/>
              <a:gd name="T2" fmla="*/ 0 w 140"/>
              <a:gd name="T3" fmla="*/ 47 h 148"/>
              <a:gd name="T4" fmla="*/ 23 w 140"/>
              <a:gd name="T5" fmla="*/ 74 h 148"/>
              <a:gd name="T6" fmla="*/ 1 w 140"/>
              <a:gd name="T7" fmla="*/ 101 h 148"/>
              <a:gd name="T8" fmla="*/ 65 w 140"/>
              <a:gd name="T9" fmla="*/ 101 h 148"/>
              <a:gd name="T10" fmla="*/ 65 w 140"/>
              <a:gd name="T11" fmla="*/ 148 h 148"/>
              <a:gd name="T12" fmla="*/ 140 w 140"/>
              <a:gd name="T13" fmla="*/ 75 h 148"/>
              <a:gd name="T14" fmla="*/ 65 w 140"/>
              <a:gd name="T15" fmla="*/ 0 h 148"/>
              <a:gd name="T16" fmla="*/ 65 w 140"/>
              <a:gd name="T17" fmla="*/ 4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" h="148">
                <a:moveTo>
                  <a:pt x="65" y="47"/>
                </a:moveTo>
                <a:lnTo>
                  <a:pt x="0" y="47"/>
                </a:lnTo>
                <a:lnTo>
                  <a:pt x="23" y="74"/>
                </a:lnTo>
                <a:lnTo>
                  <a:pt x="1" y="101"/>
                </a:lnTo>
                <a:lnTo>
                  <a:pt x="65" y="101"/>
                </a:lnTo>
                <a:lnTo>
                  <a:pt x="65" y="148"/>
                </a:lnTo>
                <a:cubicBezTo>
                  <a:pt x="69" y="146"/>
                  <a:pt x="140" y="75"/>
                  <a:pt x="140" y="75"/>
                </a:cubicBezTo>
                <a:cubicBezTo>
                  <a:pt x="140" y="70"/>
                  <a:pt x="71" y="2"/>
                  <a:pt x="65" y="0"/>
                </a:cubicBezTo>
                <a:lnTo>
                  <a:pt x="65" y="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1440180"/>
            <a:ext cx="4612640" cy="33858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060700" y="551815"/>
            <a:ext cx="3075940" cy="456565"/>
            <a:chOff x="2183" y="5504"/>
            <a:chExt cx="4844" cy="719"/>
          </a:xfrm>
        </p:grpSpPr>
        <p:sp>
          <p:nvSpPr>
            <p:cNvPr id="62" name="矩形: 圆角 158"/>
            <p:cNvSpPr/>
            <p:nvPr/>
          </p:nvSpPr>
          <p:spPr>
            <a:xfrm>
              <a:off x="2183" y="5504"/>
              <a:ext cx="4844" cy="71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467" y="5621"/>
              <a:ext cx="4188" cy="48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280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访问</a:t>
              </a:r>
              <a:r>
                <a:rPr lang="en-US" altLang="zh-CN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/</a:t>
              </a:r>
              <a:r>
                <a:rPr lang="en-US" altLang="zh-CN" sz="2000" dirty="0">
                  <a:solidFill>
                    <a:schemeClr val="bg1"/>
                  </a:solidFill>
                  <a:cs typeface="思源黑体 CN Light" panose="020B0300000000000000" charset="-122"/>
                </a:rPr>
                <a:t>install/install.php</a:t>
              </a:r>
              <a:endParaRPr lang="en-US" altLang="zh-CN" sz="2000" dirty="0">
                <a:solidFill>
                  <a:schemeClr val="bg1"/>
                </a:solidFill>
                <a:cs typeface="思源黑体 CN Light" panose="020B0300000000000000" charset="-122"/>
              </a:endParaRPr>
            </a:p>
          </p:txBody>
        </p:sp>
      </p:grpSp>
      <p:pic>
        <p:nvPicPr>
          <p:cNvPr id="9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85" y="3240722"/>
            <a:ext cx="4520565" cy="29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37" y="1440180"/>
            <a:ext cx="4570730" cy="362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541037" y="540087"/>
            <a:ext cx="10440000" cy="5400000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67241" y="1678947"/>
            <a:ext cx="2387600" cy="2032463"/>
            <a:chOff x="4567240" y="1616982"/>
            <a:chExt cx="2387600" cy="2032463"/>
          </a:xfrm>
        </p:grpSpPr>
        <p:sp>
          <p:nvSpPr>
            <p:cNvPr id="3" name="椭圆 2"/>
            <p:cNvSpPr/>
            <p:nvPr/>
          </p:nvSpPr>
          <p:spPr>
            <a:xfrm>
              <a:off x="5181524" y="1616982"/>
              <a:ext cx="1159024" cy="1159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5592A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567240" y="2932045"/>
              <a:ext cx="2387600" cy="67691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algn="just"/>
              <a:r>
                <a:rPr lang="zh-CN" altLang="en-US" sz="4400" spc="300" dirty="0">
                  <a:latin typeface="+mj-ea"/>
                  <a:ea typeface="+mj-ea"/>
                  <a:cs typeface="思源黑体 CN Light" panose="020B0300000000000000" charset="-122"/>
                </a:rPr>
                <a:t>前台</a:t>
              </a:r>
              <a:r>
                <a:rPr lang="zh-CN" altLang="en-US" sz="4400" spc="300" dirty="0">
                  <a:latin typeface="+mj-ea"/>
                  <a:ea typeface="+mj-ea"/>
                  <a:cs typeface="思源黑体 CN Light" panose="020B0300000000000000" charset="-122"/>
                </a:rPr>
                <a:t>展示</a:t>
              </a:r>
              <a:endParaRPr lang="zh-CN" altLang="en-US" sz="4400" spc="300" dirty="0"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179073" y="1734829"/>
              <a:ext cx="116392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+mj-ea"/>
                  <a:ea typeface="+mj-ea"/>
                  <a:cs typeface="思源黑体 CN Light" panose="020B0300000000000000" charset="-122"/>
                </a:rPr>
                <a:t>03</a:t>
              </a:r>
              <a:endParaRPr lang="en-US" altLang="zh-CN" sz="5400" dirty="0">
                <a:solidFill>
                  <a:schemeClr val="bg1"/>
                </a:solidFill>
                <a:latin typeface="+mj-ea"/>
                <a:ea typeface="+mj-ea"/>
                <a:cs typeface="思源黑体 CN Light" panose="020B0300000000000000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310980" y="3649445"/>
              <a:ext cx="90011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267,&quot;width&quot;:9048}"/>
</p:tagLst>
</file>

<file path=ppt/tags/tag2.xml><?xml version="1.0" encoding="utf-8"?>
<p:tagLst xmlns:p="http://schemas.openxmlformats.org/presentationml/2006/main">
  <p:tag name="KSO_WM_UNIT_PLACING_PICTURE_USER_VIEWPORT" val="{&quot;height&quot;:5168,&quot;width&quot;:5209}"/>
</p:tagLst>
</file>

<file path=ppt/tags/tag3.xml><?xml version="1.0" encoding="utf-8"?>
<p:tagLst xmlns:p="http://schemas.openxmlformats.org/presentationml/2006/main">
  <p:tag name="KSO_WM_UNIT_PLACING_PICTURE_USER_VIEWPORT" val="{&quot;height&quot;:10092,&quot;width&quot;:9924}"/>
</p:tagLst>
</file>

<file path=ppt/tags/tag5.xml><?xml version="1.0" encoding="utf-8"?>
<p:tagLst xmlns:p="http://schemas.openxmlformats.org/presentationml/2006/main">
  <p:tag name="KSO_WPP_MARK_KEY" val="7e60fe04-b58f-4d1c-ab25-6c167b941087"/>
  <p:tag name="COMMONDATA" val="eyJjb3VudCI6MzcsImhkaWQiOiJlOTk3ODk0YWJlMDlkMzgzN2ExNDM2ZGRlMDQyY2VmOCIsInVzZXJDb3VudCI6MTV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主题">
  <a:themeElements>
    <a:clrScheme name="自定义 87">
      <a:dk1>
        <a:srgbClr val="000000"/>
      </a:dk1>
      <a:lt1>
        <a:srgbClr val="FFFFFF"/>
      </a:lt1>
      <a:dk2>
        <a:srgbClr val="84AEBF"/>
      </a:dk2>
      <a:lt2>
        <a:srgbClr val="F0F0F0"/>
      </a:lt2>
      <a:accent1>
        <a:srgbClr val="84AEBF"/>
      </a:accent1>
      <a:accent2>
        <a:srgbClr val="CEE4F2"/>
      </a:accent2>
      <a:accent3>
        <a:srgbClr val="84AEBF"/>
      </a:accent3>
      <a:accent4>
        <a:srgbClr val="CEE4F2"/>
      </a:accent4>
      <a:accent5>
        <a:srgbClr val="6B797A"/>
      </a:accent5>
      <a:accent6>
        <a:srgbClr val="6B797A"/>
      </a:accent6>
      <a:hlink>
        <a:srgbClr val="4472C4"/>
      </a:hlink>
      <a:folHlink>
        <a:srgbClr val="BFBFBF"/>
      </a:folHlink>
    </a:clrScheme>
    <a:fontScheme name="自定义 10">
      <a:majorFont>
        <a:latin typeface="汉仪雅酷黑 55W"/>
        <a:ea typeface="汉仪雅酷黑 55W"/>
        <a:cs typeface=""/>
      </a:majorFont>
      <a:minorFont>
        <a:latin typeface="思源黑体 CN Light"/>
        <a:ea typeface="思源黑体 CN Light"/>
        <a:cs typeface="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bg1">
              <a:lumMod val="95000"/>
            </a:schemeClr>
          </a:solidFill>
        </a:ln>
      </a:spPr>
      <a:bodyPr rtlCol="0" anchor="ctr"/>
      <a:lstStyle>
        <a:defPPr algn="ctr">
          <a:defRPr>
            <a:solidFill>
              <a:srgbClr val="75592A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思源黑体 CN Light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思源黑体 CN Light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87">
    <a:dk1>
      <a:srgbClr val="000000"/>
    </a:dk1>
    <a:lt1>
      <a:srgbClr val="FFFFFF"/>
    </a:lt1>
    <a:dk2>
      <a:srgbClr val="84AEBF"/>
    </a:dk2>
    <a:lt2>
      <a:srgbClr val="F0F0F0"/>
    </a:lt2>
    <a:accent1>
      <a:srgbClr val="84AEBF"/>
    </a:accent1>
    <a:accent2>
      <a:srgbClr val="CEE4F2"/>
    </a:accent2>
    <a:accent3>
      <a:srgbClr val="84AEBF"/>
    </a:accent3>
    <a:accent4>
      <a:srgbClr val="CEE4F2"/>
    </a:accent4>
    <a:accent5>
      <a:srgbClr val="6B797A"/>
    </a:accent5>
    <a:accent6>
      <a:srgbClr val="6B797A"/>
    </a:accent6>
    <a:hlink>
      <a:srgbClr val="4472C4"/>
    </a:hlink>
    <a:folHlink>
      <a:srgbClr val="BFBFBF"/>
    </a:folHlink>
  </a:clrScheme>
</a:themeOverrid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jE2NTU3MTc4NzgzIiwKCSJHcm91cElkIiA6ICIzMjk3ODI4MDAiLAoJIkltYWdlIiA6ICJpVkJPUncwS0dnb0FBQUFOU1VoRVVnQUFBN3NBQUFKY0NBWUFBQUE0ckxONEFBQUFDWEJJV1hNQUFBc1RBQUFMRXdFQW1wd1lBQUFnQUVsRVFWUjRuT3pkZDN6VGRmNEg4RmRHVjVMT2RFdHA2V0NWVVhiTFVMYUFJS0tneHlubmlTZy96aE1WUllaNHVKQ05nZ0tpZ2lmTEUwRVFRWVF5bEwwcHRHV1ZVV2diU050MHBqdk45L2NIMSs4Um1wWjBwazFmejhlakQ1THZmSCt4Mkw3eVdSSkJFQVFRRVJFUkVSRVJOVklTaVVUeTREYXBOUW9oSWlJaUlpSWlxa3NNdTBSRVJFUkVSR1J6R0hhSmlJaUlpSWpJNWpEc0VoRVJFUkVSa2MxaDJDVWlJaUlpSWlLYnc3QkxSRVJFUkVSRU5vZGhsNGlJaUlpSWlHd093eTRSRVJFUkVSSFpISVpkSWlJaUlpSWlzamtNdTBSRVJFUkVSR1J6R0hhSmlJaUlpSWpJNWpEc0VoRVJFUkVSa2MxaDJDVWlJaUlpSWlLYnc3QkxSRVJFUkVSRU5vZGhsNGlJaUlpSWlHd093eTRSRVJFUkVSSFpISVpkSWlJaUlpSWlzamtNdTBSRVJFUkVSR1J6R0hhSmlJaUlpSWpJNWpEc0VoRVJFUkVSa2MxaDJDVWlJaUlpSWlLYnc3QkxSRVJFUkVSRU5vZGhsNGlJaUlpSWlHd093eTRSRVJFUkVSSFpISVpkSWlJaUlpSWlzamtNdTBSRVJFUkVSR1J6R0hhSmlJaUlpSWpJNWpEc0VoRVJFUkVSa2MxaDJDVWlJaUlpSWlLYnc3QkxSRVJFUkVSRU5vZGhsNGlJaUlpSWlHd093eTRSRVJFUkVSSFpISVpkSWlJaUlpSWlzamtNdTBSRVJFUkVSR1J6R0hhSmlJaUlpSWpJNWpEc0VoRVJFUkVSa2MxaDJDVWlJaUlpSWlLYnc3QkxSRVJFUkVSRU5vZGhsNGlJaUlpSWlHd093eTRSRVJFUkVSSFpISVpkSWlJaUlpSWlzamtNdTBSRVJFUkVSR1J6R0hhSmlJaUlpSWpJNWpEc0VoRVJFUkVSa2MxaDJDVWlJaUlpSWlLYnc3QkxSRVJFUkVSRU5vZGhsNGlJaUlpSWlHd093eTRSRVJFUkVSSFpISVpkSWlJaUlpSWlzamtNdTBSRVJFUkVSR1J6R0hhSmlJaUlpSWpJNWpEc0VoRVJFUkVSa2MxaDJDVWlJaUlpSWlLYnc3QkxSRVJFUkVSRU5vZGhsNGlJaUlpSWlHd093eTRSRVJFUkVSSFpITG0xQ3lBaUlpS2lxakVZRExoMTZ4YlMwdEpRVUZDQTB0SlNhNWRFOVVBbWs4SEp5UWxlWGw0SURBeUVYTjUwZjVYZnMyY1BQRHc4MExWcjF4cGRSeEFFYk5teUJZTUdEWUtycTJzdFZVY05oVVFRQk1IYVJSQVJFUkdSWlRJeU1uRHg0a1dvMVdyNCsvdERwVkpCSnBOWnV5eXFCNldscGREcjlkQm9OTkRwZEdqYnRpMDhQRHlzWFpaVnpKdzVFeWtwS1ZpelpvM1o3MytEd1lDOHZEeGtabVlpTlRVVktTa3B1SDc5T3JwMDZZSisvZnFKeHlVa0pHREtsQ2tJQ0FqQW9rV0xvRkFva0p5Y2pHUEhqbGxjeTVneFkycmxtYWhtSkJLSnBOdzJobDBpSWlLaXhpRWpJd1B4OGZGbzE2NGQzTjNkclYwT1dWRm1aaWJpNHVJUUhoN2VKQUt2d1dEQW5UdDN4UGNYTGx6QWloVXJNSHYyYlBqNStZbmJ2Ynk4TUhMa1NCaU54bkxYY0hCd1FJOGVQZkQrKysrYmJMOTY5U3FtVDUrTzBOQlF6SjA3RjBlT0hNSEhIMzlzY1czUjBkSFZlQ0txYlF5N1JFUkVSSTJVd1dEQThlUEhFUjRlenFCTEFPNEYzdmo0ZUVSR1J0cDhsMmFOUm9NWFgzenhvY2R0Mzc0ZFR6NzVKUDcrOTcralY2OWVVQ2dVNHBkVVd2RjBSZGV2WDhmdTNidnhqMy84dytLYXZ2MzJXL3o0NDQ4TXV3MkV1YkJyMi84cWlJaUlpR3pFclZ1M29GYXJHWFJKNU83dURyVmFqVnUzYmlFa0pNVGE1ZFFwZjM5LzdOeTVFeHMyYk1ESWtTTk5Xck9QSHorT3BLUWtQUG5razJLTHJyKy9QNEtDZ2lxOTVuZmZmWWVOR3pjaU9qb2FJU0VoVlFxNjFEZ3c3QklSRVJFMUFtbHBhV2pUcG8yMXk2QUd4dC9mSDVjdlg3YjVzQXNBVXFrVU1URXhPSC8rUEJZdlhneVpUSWIwOUhRc1hMZ1EvdjcrR0RGaVJMV3ZYVnBhaWlGRGhsaDhQRnR6R3dlR1hTSWlJcUpHb0tDZ0FDcVZ5dHBsVUFPalVxbVFuNTl2N1RMcWhWd3V4NHdaTXpCbnpoeWtwNmZEMDlNVG4zenlDZHpkM1RGbnpodzRPanFpb0tDZ1d0ZVd5V1JZczJZTnhvOGZqL0hqeDZOMzc5NG0rNDhkTzRadnZ2a0dhOWFzcVkxSG9YckNzRXRFUkVUVUNKU1dsbkxXWlNwSEpwTTFpYVduQmcwYVpQTCtoUmRlTUhuL3pEUFBBQUErK09DRGF0OGpJQ0FBQUtCV3E4WFhaYTVldldweUREVU9ETHRFUkVSRVJOU2dQZGlpV2x4Y2pJS0NnbkpyNHpvN093TUFQdjMwVTN6NjZhZG1yL1h5eXkvakwzLzVTNFgzV3Jod0lSWXVYRmpEaXFraFlOZ2xJaUlpSXFJRzdjRVcxUjA3ZG1EcDBxWGx4czZXZFdPZU9IRWlldlRvQVFBWVAzNDh4bzRkSzdZT3U3bTVWWHF2Q1JNbW9FK2ZQaWJiamg0OWlsV3JWdFhvR2FqK01ld1NFUkVSRVZHMUpTUWs0UHo1ODlCb05DZ3BLWG5vOFZGUlVlalpzMmVWN2xGY1hBeXRWaXUrejh6TUJBQWtKU1daSEtkV3F3RUEzdDdlSmdIWnpjM040aTdJN3U3dThQZjNMN2VOR2grR1hTSWlJaUlpcXJLQ2dnTHMyN2NQVjY1Y2dWcXRSbWhvS0Z4ZFhXRm11Vk1UMVJuM2V2MzZkVXllUExuYzl2SGp4NXU4Ly9ISEh3RUE5dmIyVmI1SEdYWmp0aDBNdTBSRVJFUkVWQ1ZHb3hGYnRteEJUazRPUm93WWdaWXRXOWJwL2RxMGFZUG82R2dZalVaSXBkSUt1ekhmdUhFRHdNTzdLbGVHM1podGg5VGFCUkFSRVJFUlVlTnkvUGh4cEtXbFlmVG8wWFVlZE11a3BhWGhyMy85SytMaTRzUnRXcTBXa3lkUHh1WExsd0VBS1NrcEFBQmZYOTlxMzZlc0cvUDlYL2QzWXk0dUxvYkJZS2oyOWFuK3NHV1hpSWlJaUlnc1ZsQlFnQk1uVHFCYnQyN3c5dmF1dC91dVc3Y09CUVVGQ0FvS1FtSmlJb0I3d2JTZ29BQ2ZmUElKVnExYWhjdVhMOFBEdzZQS0xidDZ2UjdwNmVrQWdGdTNidUg0OGVQSXo4OUhmbjQrQ2dvS2NQSGlSUURBMEtGRFlUQVlNR2ZPbkZwOU5xb2JETHRFUkVSRVJHU3htemR2d21nMG9rV0xGdlYyenhzM2JtRDM3dDBZTTJZTVZDcVZ1TjNlM2g3VHBrM0RhNis5aHUrLy94Nm5UNTlHeDQ0ZHEzejlyVnUzWXUzYXRRQ0FUWnMyNGFlZmZvSkNvWUJDb1lCU3FVUnhjVEVBWVBueTVYQjBkSVNYbHhjdVhMaFFPdzlIZFlaaGw0aUlpSWlJTEphZG5RMEE4UEx5cXJkN3JseTVFbzZPam5qdXVlZks3UXNORGNYNzc3OFBxVlNLclZ1M2xwdTB5aEpQUFBFRWV2WHFCWlZLQlpWS0JTY25KNU9KdHZidDI0ZDU4K1loT0RpNFJzOUI5WXRobDRpSWlJaUlMQ1lJQW9DYXpYaGNWYk5temNMTm16ZHgvZnAxS0JRS25EMTdGZzRPRHVMK3FLZ292UDc2Ni9EeDhVRlVWRlNWcisvaDRRRVBENDhLOXpzN095TXNMQXlGaFlXd3M3TkRZV0VoTGw2OENLVlNXYTNub2ZyQnNFdEVSRVJFUkEyYXE2c3JJaUlpTUc3Y09OeTlleGNBTUh6NGNIRi9Ta29LYnQrK2phbFRwMEltazlYNi9idDM3NDd1M2J0anpabzErT0dISDhUdFE0WU1xZlY3VWUxaDJDVWlJaUlpb2taaC92ejV5TXZMZzVPVEU1bzFheVp1Yjk2OE9aWXZYNDdBd01CeTUweVpNZ1Z0MnJRcHQzM0FnQUZWbmttNmYvLytrTXZsRUFRQmZuNSs2TisvZjlVZmd1b053eTRSRVJFUkVUVUsvdjcrRmU0ekYzU0Jlek1vbTlPOGVYTTBiOTY4U3ZjUENncENVRkJRbGM0aDYrRTZ1MFJFUkVSRVJHUnpHSGFKaUlpSWlJakk1akRzRWhFUkVSRVJrYzFoMkNVaUlpSWlJaUtidzdCTFJFUkUxRVFWRnhlanBLU2swbU1FUVVCMmRqWnljM05yNVo0YWpVWmNwNVdJcUM0eDdCSVJFUkUxVVU4ODhZVEpXcVhtNkhRNmpCNDlHaSs5OUpLNFRSQUV4TWJHVnZsK1Y2OWV4VXN2dllReFk4WWdLU21weXVkWFYwRkJBVFpzMklEczdPeDZ1eWNSV1IvRExoRVJFUkZWeU1IQkFRQlFXbG9xYmx1M2JoMm1USm1DVmF0V21XeXZUR2xwS1pZc1dRS2owWWp1M2JzaklDQ2dUdW8xWjlxMGFmajN2LytOUllzVzFkczlpY2o2dU00dUVSRVJFVlhJM3Q0ZUFFeTZPMGRHUm1MWHJsM1l2SGt6cmx5NWd0bXpaOFBWMWJYUzY2eGJ0dzdYcjE4SEFGeTRjQUhqeDQ5LzZMMC8vdmhqUFBMSUl6V28vcDZYWDM0WlU2ZE94ZkhqeDdGbnp4NE1Iank0U3VmSHhzWWlKQ1FFQ29XaTNMN0hIMzhjUnFPeFduVkZSMGRYNnp3aXNnekRMaEVSRVJGVnlON2VIaEtKeEtRRnQyWExsbGkrZkRsbXpacUYyTmhZL1BPZi84VFhYMzhOSnljbnM5YzRmdnc0Tm03Y0tMN1hhclVXM2Z0aDQ0a3QxYkZqUnd3ZVBCakhqaDFEY1hGeGxjNzk4ODgvTVhmdVhMUnMyUkx6NXMwekczZ0JWS21sT2prNW1lT1dpZW9Cd3k0UkVSRVJWVWdpa2NEZTNoNUZSVVVRQkFFU2lRUUE0T0hoZ1VXTEZtSDI3TmxvMmJKbGhVRTNNVEVSOCtmUEJ3RE1uRGtUL2ZyMXEvUithOWV1eGJwMTY5Q3laVXMwYTlhczBtTUhEUnBVNWVkWnVuUXBsaTVkYXRHeDBkSFJDQTRPaGtxbHdxVkxsekJ0MmpUTW16Y1BTcVd5M0xGcjFxeXh1SVpodzRiVldwQW5vb294N0JJUkVSRTFZVWFqMFd5WDRoNDllbURpeElrQTdvM2JMU29xUW5GeHNUaUdGd0FVQ2dYbXpwMExxZFQ4TkRBYWpRYlRwazJEWHEvSCtQSGpIeHAwWTJKaXNINzllcmk0dU9CZi8vb1g1SExMZmxYMTlQUzA2RGhMcGFlbmk2OERBZ0l3Yjk0OHZQMzIyN2g4K1RMZWYvOTl6SjA3MStUdmdZZ2FKb1pkSWlJaW9pYk8zTXpJSVNFaDRtdEhSMGZrNU9TVUM3dkF2YTdHT3AwT09wME9iZHUyaFoyZEhRQWdKU1VGNzc3N0xqSXlNakJtekJpTUhUdTIwaG95TXpNeGQrNWNBTUNNR1RQZzQrTmpjZjNmZi8rOU9MYjRZVEl5TWdBQTd1N3VZaXYxL1lxTGkvSEVFMCtZYkFzTkRjV0hIMzZJR1RObUlEWTJGaDkvL0RFKy9QQkR5R1F5aTJza292ckhzRXRFUkVUVWhFbWxVdXpldmJ2Yzl0TFNVcVNtcGlJOVBWMGNYL3JkZDk4aFB6OWZETGM2blE3NStmbmlPYXRXclVKd2NERGk0K1B4cjMvOUN6azVPUUR1amRrOWZ2eDRwWFhrNXVZaUt5c0xkbloyV0xGaVJibjlsblFUenMvUHg1dHZ2b2srZmZyZzZhZWZMdGZkdUtpb0NNODk5eHdBWVBQbXpRK2RWT3QrRVJFUm1EeDVNcFlzV1lMTGx5OURvOUhVNjR6U1JGUjFETHRFUkVSRUpDb3RMY1c0Y2VOTVFtNlpYMy85Vlh5dFZDcmg3ZTBOTHk4dmVIcDZ3c3ZMQ3lxVkNrVkZSZmpvbzQrUWs1T0Q1NTU3RGovKytHT1YxdFF0S1NteCtQalJvMGNEZ05qQ0doOGZENDFHZzdWcjErTG5uMy9HYzg4OWgyZWVlVVpzYmI1LzF1U0tXbVZsTXBsNDNRY05IVG9VZVhsNTZOV3JGL3o4L0N4K0ppS3lEb1pkSWlJaUloTEpaREtFaG9iQzE5Y1g3dTd1VUt2VmtNbGsyTHg1TXdJQ0F2RGhoeC9DeThzTGpvNk9GVjdqdmZmZXcvbno1ekZ1M0RoTW1EQ2h3dVB1N3pKYzBUSThsUzN0VXphbXVFeTNidDN3M1hmZllmWHExZGkvZno5V3IxNk5IVHQyNExYWFhrTlVWSlJKZUs5b25MRk1KaXQzM2Z0VkZJU0pxT0ZoMkNVaUlpS3FCNElnd0dBd29LU2tCQWFEb2R5WElBZ3dHbzFtLzZ6dlpXbysrdWdqay9mWjJkbll2SGt6U2t0THkzWGR6Y3ZMdysrLy80N2h3NGVMNDNrN2RPaUFEaDA2MUZ1OUFHQXdHQ0NYeStIbDVZWHAwNmRqeElnUldMcDBLVzdldkluYzNGd0FNRmwyaUJOTUVkaytobDBpSWlLaWFpZ3RMVVYrZmo0S0N3dFJWRlNFb3FJaWs5ZjNmeGtNQnBOMWFxdkQzZDI5bGlxdk9oY1hGMGdrRW1SbFpaWGI5OTEzMytHWFgzNUJYRndjWnMrZWJZWHFnSFBuem1IT25Ea1lOV29VUm80Y0NaVktoZkR3Y0t4Y3VSS0hEaDFDMzc1OUFVQWNYMnh2YjEvcmswdFZaeG1rMnJSNDhXS3IzcCtvSVdMWUpTSWlJakxEWURCQXI5Y2pMeThQK2ZuNXlNL1BOM2xkVkZSazlqeDdlM3M0T0RqQXdjRUJ6czdPOFBUMGhKMmRIZVJ5dWZqMTRIdTVYQTZKUkFLcFZGcmhuL3YyN2F2eE0wMmVQQmw2dmQ1a203bWxoeDZjREVvaWtjREZ4UVhaMmRuSXk4c1RKMzY2ZHUwYWZ2MzFWMGdrRXBQWmxxc1QvQjUyenYzN2xVb2x0bTNiSnI2L2NPRUNjbkp5OE85Ly94dWJObTNDcUZHak1HYk1HQ2lWU2pIb0F2ZGFvY3ZPcjY0dFc3Wmc0TUNCNVNhM0ttdnhUazVPaGlBSUppM2daV09RSHp5bU5qMXNUZUxhbEp5Y1hHLzNJcW9KaGwwaUlpSnEwZ29LQ3BDYm00dWNuQnlUUHdzS0NreU9rOGxrVUNnVVVDZ1VjSE56RTE4N09UbUo0ZGJCd2FIQ3NhQU5RVXBLaWpoRDh2MHNtUkRLM2QwZDJkblowR3ExQ0E0T2hzRmd3TktsUzJFMEdqRjgrSEMwYk5sU1BOYlNXWW9GUVJDRFUwWG5QQmdVZ1h2cis5N3Z4UmRmUlAvKy9iRnUzVHI4OGNjZjJMQmhBN1p2MzQ2cFU2Y2lLaXBLUEU2cjFRSUExR3ExUmZVOUtDOHZENnRYcjhhbVRadXdZTUVDQkFZR2l2dktQaUFZUEhndzVISzV5UWNHZ3dZTmdsUXFGYmNOR3pZTUpTVWwxYXFoSW1XelROZUhvMGVQNHRpeFkvVjJQNkxxWXRnbElpS2lKc0ZvTkNJbkp3ZVptWm5JeXNwQ1ptWW1zck96WVRBWXhHUGtjamxjWEZ6ZzdlME5aMmRuT0RzN1E2bFVRcUZRMk5RWXo0b21nM3JxcWFmRTFzOEhlWHA2SWpFeEViZHYzMFp3Y0RDKy9QSkxYTDU4R1g1K2ZuajExVmROanJWa21TREFkSUtxaXM0cG02RHFZZGNNQ0FqQXpKa3pNV2JNR0t4WXNRSUpDUWtJRGc0Mk9VYWowUUFBdkwyOUxhcnZRUWNQSGtSSlNRbnk4dkxFd0x4dzRVS3hsYmFnb0FDQ0lEeTA1WGorL1BrVlRycEZSTFdIWVplSWlJaHNqaUFJeU1yS2drNm5FNE50VGs2T0dERGtjam5jM053UUZCUUVGeGNYTWRnNk9UbFp1ZktHeTh2TEN3Qnc0OFlOWkdabVl1Zk9uWkRMNVpneFkwYUQrbnNMQ3d2RFo1OTlodVRrWlBqNCtKanN1M2p4SWdDVUM4R1cyck5uRHdCZ3dJQUJVS2xVQUdBeUVWZFp5N0dIaDBlbDEybmZ2bjIxN2s5RVZjT3dTMFJFUkkxZVNVa0pNakl5a0o2ZWp2VDBkR1JrWklndHR2YjI5bkIzZDBkWVdCamMzZDNoNXVZR2xVb0ZpVVJpNWFvYkYxOWZYd0RBM3IxN29kUHBBQUN2di80NjJyUnBZNVY2dEZvdDNuNzc3U3FkVTFiMzl1M2JLMnpkdnQ4Nzc3eURpSWdJQU1EdDI3Y1JGeGNIQUJnNWNxVFo0Mi9kdWdYQThtN2NSRlMzR0hhSmlJaW8wU2twS1VGYVdocTBXaTNTMDlPUm5aMHRkaVYxZFhWRllHQWdQRDA5b1ZhcmF6UVpFZjJQdjc4L0FDQXRMUTNBdlRHaXc0WU5FL2VYbEpUQXpzN081SnczMzN3VDhmSHhGbDIvcXBOYWxaYVdpaTJwVlpXVGsyTjI3UEtEQ2dzTHhkZS8vZlliZ0h1dHNoVzFESjg1Y3dZQVRNWXZFNUgxTU93U0VSRlJneWNJQWpJeU1xRFZhcUhWYXFIVDZTQUlBbVF5R2RScU5WcTNiaTJHMndjREY5VmNlbm82dG03ZEtyNGZNR0FBSmt5WVlITE1DeSs4Z0o0OWUrS2YvL3ludUt5UGo0OVBwYUd5S2hOVVBjamYzOStpMWxuZ1h2ZmxkOTU1QnlVbEpmam5QLzlaWWN0c1JRb0xDN0Y3OTI0QUZiZnE1dVhsNGVEQmd3Q0FidDI2V1hUZHBLUWt0Z0lUMVNHR1hTSWlJbXFRaW9xS29ORm9jT2ZPSGFTbXBvcXoxN3E3dTZOVnExYnc4ZkdCV3EydTlmVlN5VlJzYkN3Ky92aGpaR1ptaXRzZW5NUXFNek1UR1JrWk9IVG9FTjU0NHcxeCs0d1pNeXE5dGlVVFZIMzc3YmMxV3FQNDNMbHorUERERDhYdm56VnIxaUFwS1FsUFB2a2ttamR2YnRFMWR1L2VEYjFlRHc4UEQvVHUzZHZzTWF0WHIwWmVYaDdhdEdsajhaamdLVk9td05uWkdZc1dMWHJvT0Y4aXFqcUdYU0lpSW1vdzlIbzlOQm9OVWxKU2tKNmVEZ0J3Y25KQ3MyYk40T1BqQTI5dmI1dWFGYmtoeTgvUHg3Ly8vVy84OHNzdk1CcU5VQ3FWZU9tbGwvRE5OOS9neElrVFNFaElRRmhZR0lEL3RiNkdoSVRVZWgwUHRpQmJLaTh2RCt2WHI4ZVdMVnNnQ0FJaUlpTFFyRmt6UkVkSDQ1ZGZmc0V2di95Q2lJZ0lqQmd4QXIxNjlhcndReE9qMFlpZmYvNFp3TDBsZzh3ZHQydlhMbkc5NFFmWExLNU1mbjQrc3JLeTJCdUJxSTR3N0JJUkVaRlZaV1ZsSVNVbEJTa3BLY2pPemdad2I5eHQyN1p0NGUvdkQzZDNkeXRYYUhzZU5qNDJMaTRPbjN6eWlUaWhVNGNPSGZEdXUrL0N4OGNIT3AwT1AvendBeFlzV0lCbHk1YkJ5Y2tKMTY5ZkJ3QzBidDI2U25VVUZSVlY3d0Vxb2RQcHNHUEhEdnp5eXkvSXpjMkZSQ0xCMDA4L2pWZGVlUVZ5dVJ6ang0L0hqaDA3c0gzN2RzVEV4Q0FtSmdacXRSb2pSNDdFRTA4OEFSY1hGNVBySFRod0FCcU5CaktaVEd5RnZ0OVBQLzJFYjc3NUJnQXdldlJvY1VLcmg5SHI5U2d1TG9hVGt4T2NuWjFyL3VCRVZBN0RMaEVSRWRXN3ZMdzgzTDU5RzdkdjN4YkhkSHA2ZXFKang0N3c5L2NYbDNXaHVsSFJPTkhrNUdRSWdvRGc0R0I0ZVhsQklwRmd3b1FKR0RCZ2dIak04ODgvajJQSGppRXhNUkZUcGt6QnVISGpzR3ZYTGdDbXkvRGNUeEFFcEtXbFFhbFV3dEhSRVRLWkRQbjUrZGk0Y1NNQWlHdldWcGRHbzhIcDA2ZHg2TkFoWExod1FWeGlxazJiTnBnMGFaTEpqTkhPenM0WU8zWXN4b3daZzRNSEQrTG5uMy9HbFN0WHNHYk5HbXpZc0FFREJ3N0VxRkdqRUJnWUNPQmVtQVdBbmoxN3d0UFRVN3hPZG5ZMmxpeFpncU5IandJQWhnd1pnbGRlZWNWc2ZVcWxFbmw1ZVlpTGkwTzdkdTBnQ0FMMjdkc0hBT0o5aUtqMk1ld1NFUkZSdlNncUtrSnljakp1Mzc0dGRsRldxOVhvMUtrVG1qVnJCa2RIUnl0WDJIUlVORDUyMHFSSnlNL1BoMEtod0tlZmZnbzdPN3R5LzEwY0hCend5U2VmWU9yVXFiaDI3UnBtejU0TjRONkVVWjA2ZGFyd25oTW5Ub1JlcndjQVNDUVNjZlpzNEY2UXJLcjQrSGhzM2JvVmx5NWRRbXBxcXJoZElwRWdNaklTbzBhTlF1Zk9uU3M4WHk2WG8zLy8vdWpmdno5aVltTHc0NDgvNHZUcDA5aTVjeWQyN3R5SnJsMjdZdGFzV1hqdnZmZXdmUGx5UFBua2srSzV1M2Z2eGxkZmZRVzlYZytKUklLLy8vM3ZHRHQyYklYTFdVVkVST0RJa1NONDY2MjN5dTJyenJNVGtXVVlkb21JaUtqT0NJSUFyVmFMR3pkdVFLUFJRQkFFT0RzN0l6dzhITTJiTjJjTGJqMzc0b3N2S3Azc2FlWEtsZUxyeXJyVyt2ajRZTldxVmRpMGFSUE9uVHNIcFZLSmlSTW5RaXFWbWoxZUlwR2dSWXNXaUkyTkJYRHYrMElxbGNMVDB4T1BQdm9vWG56eHhTby9pNmVuSnc0ZVBBaEJFQ0NYeXhFZUhvNWV2WHJoc2NjZXEvSmtUeEVSRVlpSWlNQ05HemZ3bi8vOEIzLysrU2N5TXpPaFZDcWhWQ294Yjk0OGsrTWRIQnlnMStzUkVCQ0FOOTk4czhJVzdUSnZ2dmttWEYxZGNmWHFWYkhydHBPVEU3cDA2WUl4WThaVTdjR0p5R0lTNGY2UDFZaUlpSWhxUVVGQkFSSVRFM0hqeGczazUrZkQzdDRlZ1lHQkNBd001QmpjYXRxN2R5OEdEaHhvN1RKcVJCQUU4VXNxbFZiWUVtcXBIVHQyd012TEMrM2J0NGRDb2FpbEtvRzdkKzhpS3l1cjBqSElodzhmUm1Sa0pPUnk2N2NkMWZmM3h0R2pSM0hzMkRHOC9mYmI5WFpQb29lUm1Qa2ZpdlgvZFJJUkVaRk5LR3ZGdlg3OU91N2N1UU5CRU1RZzhzZ2pqM0NKSUlKRUlxbHh3TDNmOE9IRGErMWE5L1AxOVlXdnIyK2x4MVMwQkJFUk5Sd011MFJFUkZRakJvTUJpWW1KU0VoSWdGNnZoNzI5UGNMQ3doQWNITXhaWm9tSXlHck1ENndnSWlJaWVvaUNnZ0pjdUhBQk8zYnN3TGx6NTJCblo0ZnUzYnRqK1BEaDZOaXhJNE11RVRVSUd6ZHVySEJjdUNBSTJMVnJGNHFMaTJ2dGZqcWREb3NYTHhiWG43N2Z0V3ZYTUcvZVBGeTdkZzBBRUJNVGc3dDM3OWJhdmNrVVczYUppSWlvU2pJek0zSDE2bFVrSlNWQkVBVDQrL3VqWmN1VzhQTHlzblpwUkVUbFpHVmxRYVBSbU4xMzhlSkZmUGJaWjlpL2Z6OCsvdmhqT0RvNlFxdlY0dno1OHhaZmYvRGd3U2J2dDIzYmh0MjdkK09aWjU0cGQyeDJkamIyN2R1SFBuMzZJRFEwRkJzMmJNQ1ZLMWN3YWRJa0RCMDZ0R29QUmcvRnNFdEVSRVFXMGVsMHVIanhJdTdldlF1WlRJYVFrQkNFaFlWeFJtVWlxaGVEQmcweXUzMzA2TkdZT0hGaXRhNFpIaDZPR1RObVlONjhlWmcxYXhibXpKbURLMWV1WU9IQ2hSWmY0LzZ3bTVlWGgxOS8vUlg5Ky9kSFVGQlF1V1BMbHZJcUtTa0JBTXlkT3hjclY2N0VraVZMb05mck9UdDNMV1BZSlNJaW9rcWxwYVhoMHFWTDBHcTFzTE96UTl1MmJSRVdGZ1o3ZTN0cmwwWkVUVXlIRGgwUUdSa3B2di82NjY5cmZNMSsvZnFocEtRRWh3OGZSbUZoSVhyMjdJbk5temMvOUx3Tkd6Wmc2OWF0SnR1MmJ0MktvcUtpQ3J0Tk96azVBWURZYlZvdWwrUDExMTlIbXpadDBLTkhqeG8rQ1QySVlaZUlpSWpNU2sxTnhjV0xGNUdXbGdaN2UzdTBhOWNPb2FHaHNMT3pzM1pwUk5RQUNJSlFxN05yVzZKbHk1WW1yWjlsWVRjckt3dng4ZkZtejdsejV3NEE0TWlSSStLMlhyMTY0YnZ2dnNQR2pSc1JIUjJOd1lNSG03VFF1cnE2UHJTV0J6L3d5ODdPeGs4Ly9ZUVJJMGJBejg4UGx5NWRnazZuUTY5ZXZjUy9wN0tXWFkxR2d6Tm56aUExTlJWcGFXbElUMC9IM3IxN29kUHA4TlZYWDNIMitsckNzRXRFUkVRbU1qTXpFUnNiQzYxV0MwZEhSM1RvMEFFaElTRU5ZajFSSXJLK3NwQ1huWjBOTnpjM0sxZHpUMEpDQWo3NDRJTktqN2wvZjNSMHRObGo5dXpaVStrMU9uZnVERTlQVDdQNzFxeFpBNmxVaW5IanhnRUFWcTVjaWFTa0pGeThlQkczYjk5R1dsb2EwdExTQU54ckZTN2o2dW9LTHk4dmVIdDdvMlBIamlndUxoWmJnS2xtK0ZPTGlJaUlBQUI2dlI1eGNYRklTa3FDblowZE9uVG9nTkRRVUxZd0VKRUpmMzkvQVBkNmZ6U1VzTnVoUXdlc1g3L2U3TDUxNjlaaDkrN2RGZTYvMzhQRzZuNzY2YWRtdys2RkN4ZXdhOWN1VEo0OEdTcVZDbi84OFFjdVhicUVOOTU0QTZtcHFUQVlER2pWcWhWNjllcUZkZXZXWWVqUW9YajIyV2ZoN2UzTklTRjFpR0dYaUlpb2lTc3NMTVNsUzVkdy9mcDFTS1ZTdEc3ZEdxMWF0ZUl2WUVSa2xwK2ZIN3k4dkhEaXhBbUVoSVEwaUEvRUhCd2M0T1BqWTNhZlFxRUFnQXIzUCtpTk45N0E4T0hEVGJacHRWcTg4TUlMRlo1eitQQmhDSUtBNWN1WFkrblNwUUNBMXExYjQ0a25uaWpYMVh2VHBrMVFLcFZvMXF5WlJmVlE5VEhzRWhFUk5WRkdveEhYcmwxRGZIdzhTa3RMRVJRVWhQRHdjSGFmSTZKS1NTUVNEQjA2Rk92WHI4ZUJBd2ZRcjErL2VndThOMi9leEs1ZHU4enV1M2J0R3BZdVhZcFpzMlpaSEd4cnk1Z3hZeEFWRlFVWEZ4ZHMzTGdSUjQ4ZXhaUXBVOHlPYVhaemM0Tk9wME5hV2hydTNMbURsSlFVYURRYThXdkFnQUVZUFhwMHZkWnZxeGgyaVlpSW1xRDA5SFNjUFhzVzJkblo4UEh4UVVSRUJGeGNYS3hkRmhFMUVsNWVYaGd3WUFEMjdkc0hqVWFESGoxNndNZkhCNjZ1cm5VNmFkV1pNMmR3NXN3WnMvdFVLaFVTRWhLd2R1MWFUSjA2dGRyM3VIWHJGazZkT21XeUxUTXpzOUp6dkx5ODRPWGxoVXVYTHVIUW9VTVlOMjRjV3JSb0FRQTRlL1lzTkJvTjd0NjlpenQzN2lBbkp3Y0hEaHpBZ1FNSHhQUFZhalg4L2YwUkdocUs1czJiVjd0Mk1zV3dTMFJFMUlRVUZSVWhOallXTjIvZWhLT2pJeUlqSXhFUUVHRHRzb2lvRWVyUW9RUDgvUHl3YTljdTdOaXh3K0x6b3FLaTBMTm56MnJkYy9UbzBaZ3dZWUw0ZnNpUUllSnJYMTlmOU8vZkgzdjM3c1hZc1dPcjNVMTQyN1p0MkxadFc1WFBLeWdvd1B6NTh4RVNFb0t4WThlSzJ4Y3RXb1QwOUhReDBIcDZla0tyMVdMR2pCbnc5L2ZISTQ4OEFybGNqdmo0ZUhUbzBLRmFOWk41REx0RVJFUk5nQ0FJdUhuekptSmpZMUZTVW9Ld3NEQ0VoNGR6R1NFaXFoRXZMeStNR3pjT2QrN2NnVWFqRWRlUHJVeE5QMkNyck12MHM4OCtpOTdOTjgwQUFDQUFTVVJCVk9qb2FHellzQUhUcGsycjF2VmZmdmxsREJnd3dHUmJlbm82SmsrZVhPRTVnaUJnOGVMRjBHcTErT0NERDNEMjdGa2tKaVpDcjlmajg4OC9oNXVibXpnUHd0YXRXN0ZpeFFxMGJkc1dIaDRlQUlDbFM1ZGk1ODZkK095enp4QWVIbDZ0dXFrOGhsMGlJaUlibDVXVmhiTm56MEtuMDhIRHd3TmR1blJwTURPb0VsSGpKNUZJNE8vdkw4N1NiRTFCUVVIbzBxVUxidDI2QllQQlVLMGwwMVFxRmJ5OHZFeTJHWTNHU3MrNWRPa1Mvdnp6VHdEQXJGbXpBTno3ZStuVHB3Kzh2YjFOam0zVHBnMEFJRFkyRm84KytpaSsvdnByN05peEE2TkdqV0xRcldVTXUwUkVSRGFxcEtRRThmSHh1SGJ0R3V6czdOQ2xTeGUwYU5HaVRzZlRVZDJSeVdRb0xTMXRFRFBmVXNQQjc0bnlwaytmWHFPeHczcTlYbHdQdDB4R1JrYWw1d1FGQmFGZnYzNW8zcnc1bWpkdmpvQ0FBRFJyMXN4czc1bVdMVnRDcFZMaDRNR0RPSExrQ0E0Y09JQ25uMzRha3laTlFtRmhJUndkSGF0Vk41WEhzRXRFUkdTRGtwS1NFQk1UZzhMQ1FnUUZCYUZEaHc1d2NIQ3dkbGxVQTA1T1R0RHI5WEIxZGJWMktkU0E2UFY2Y1drZHVxZW1QVmRXcjE2TjFhdFhWK2tjaFVLQm1UTm5sdHN1Q0FJTUJvTko2SlZLcGVqZXZUdjI3OThQbVV5R1NaTW00ZW1ubndZQXZQUE9PMmpUcGcxZWUrMjFHajBEM2NPd1MwUkVaRU9LaW9wdyt2UnBhRFFhdUxpNElESXlzbHgzUEdxY3ZMeThvTkZvR0hiSmhFYWpnYWVucDdYTHFEZWJOMi9HNXMyYjYvUWVvMGFOUW1Sa3BObDlvYUdobFo1YlhGeU1xMWV2SWk0dURyR3hzWWlMaThNbm4zeUM5dTNiQXdDeXM3T3hkdTFhY1NibS92MzdpMEVYQUpLVGt4RVdGbFpMVDBJTXUwUkVSRFpDcTlYaTVNbVRLQ29xUW5oNE9GcTNiZzJwVkdydHNxaVdCQVlHNHZqeDQ4ak16SVM3dTd1MXk2RUdJRE16RXpxZERsRlJVZFl1cGQ1RVJFU1lQTy9LbFNzZmVvNWVyN2U0Uy9PNGNlTVFHUm1KbGkxYlB2VFkrOGZ4UmtkSFkvdjI3YmgyN1pyWWt0dXFWU3VNSERrU3paczNSMFpHaGpqTGMxRlJFWjU2Nmlub2REcnMzYnNYanozMkdIcjA2QUd0Vm91OHZEeUw3azJXWWRnbElpSnE1SXhHSTJKalkzSDE2bFVvbFVyMDc5OWZuT0dUYklkY0xrZmJ0bTBSRnhlSGR1M2FNZkEyY1ptWm1ZaUxpME40ZUhpVEdyTWJHaHBxMGhLNlljT0djbU5jbHk5ZkRvbEVBa2RIUitUbTV1TEFnUU1XTDBQMHQ3Lzl6ZXgyUVJDUW01c0xKeWNueU9WeVpHWm00c3laTTNCeWNoTDNTNlZTUFB2c3MralVxUlBhdG0wTGUzdDd4TWJHWXNXS0ZUaDQ4Q0FNQmdNaUl5UHg4c3N2SXlnb0NMbTV1Ymh4NHdZKytPQURQUFBNTTBoT1RvWkVJa0huenAycitiZEREMkxZSlNJaWFzUnljM054L1BoeFpHVmxJVEF3RUowNmRlSnlRamJNdzhNRDRlSGhpSStQRjlmc1ZLbFVUU3JzTkdXbHBhWFE2L1hRYURUUTZYUUlEdzl2VWg5c3JWbXpCaTR1TGliYnRtelpVdTY0R3pkdUlEWTJGb0lnQUFEOC9Qd3FYVGJJRWthakVYLzk2MTlSVkZSa3N2M0pKNThFQUF3ZVBCaURCdzh1ZDE1eWNqSU9IejZNdm4zN1lzeVlNUWdPRGhiM09UczdZOUdpUlpnL2Z6NSsvUEZIQU1ESWtTUGg0K05UbzFycGZ5UkMyWGNCRVJFUk5TbzNidHhBVEV3TXBGSXB1blRwVXVPMUs2bnhNQmdNdUhYckZ0TFQwNUdmbjQvUzBsSnJsMFQxUUNhVFFhRlF3TlBURTRHQmdkVmFWcWNwS1lzNUZYVmh2bjM3TnBLU2t0Q3JWeStMcnJkejUwNWtabVpDRUFUSVpES0VoSVNnZS9mdUQrMGlyZGZyb1ZLcEtqMUdxOVdpdUxpWS94K3ZBWW1aL3hBTXUwUkVSSTFNY1hFeFRwOCtqWlNVRkhoNmVxSjc5KzVRS3BYV0xvdUlpTWhxeklWZGZoeEVSRVRVaUtTbXB1TGt5Wk1vTEN4RWVIZzQyclJwdzNWemlZaUl6R0RMTGhFUlVTTWdDQUxpNHVKdytmSmxLSlZLOU9qUkEycTEydHBsRVJFUk5RaHMyU1VpSW1xRVNrcEtjUHo0Y2R5OWV4Zk5temRINTg2ZE9Ra1ZFUkhSUXpEc0VoRVJOV0I2dlI2SER4K0dYcTlIcDA2ZEVCb2FhdTJTaUlpSUdnVjJZeVlpSW1xZ1VsTlRjZXpZTVFpQ2dLaW9LQzVIUVVSRVZBRjJZeVlpSW1va3JsKy9qblBuemtHbFVxRlhyMTV3ZG5hMmRrbEVSRVNOQ3NNdUVSRlJBMkkwR2hFVEU0UHIxNi9EeDhjSGtaR1JzTGUzdDNaWlJFUkVqUTdETGhFUlVRTlJYRnlNWThlT0lUVTFGV0ZoWWVqWXNTT1hGU0lpSXFvbWhsMGlJcUlHSURjM0Y0Y1BIMFplWGg2NmRPbUM0T0JnYTVkRVJFVFVxSEdDS2lJaUlpdlRhclU0ZHV3WUpCSUpldmJzQ1M4dkwydVhSRVJFMUtod2dpb2lJcUlHSmlrcENTZE9uSUN6c3pONjkrNE5wVkpwN1pLSWlJaHNBc011RVJHUmxkeThlUk9uVDUrR1dxMUduejU5WUdkblorMlNpSWlJYkFiRExoRVJrUlVrSkNRZ0ppWUczdDdlNk5XckYrUnkva2dtSWlLcVRmekpTa1JFVk04dVhicUV1TGc0K1BuNUlTb3FDaktaek5vbEVSRVIyUnlHWFNJaW9ub1VHeHVMeTVjdkl5QWdBTjI3ZDRkVUtyVjJTVVJFUkRhSllaZUlpS2dlQ0lLQW1KZ1lYTHQyRFVGQlFlamF0U3ZYMENVaUlxcERETHRFUkVSMVRCQUVuRDU5R29tSmlRZ05EVVZFUkFTRExoRVJVUjFqMkNVaUlxcERScU1SSjA2Y1FISnlNbHEzYm8zMjdkdGJ1eVFpSXFJbWdXR1hpSWlvamhpTlJodzllaFIzN3R4QnUzYnQwS1pORzJ1WFJFUkUxR1F3N0JJUkVkVUJRUkJ3OHVSSjNMbHpCeEVSRVFnTEM3TjJTVVJFUkUyS1RZUmRnOEdBVzdkdUlTMHREUVVGQlNndExiVjJTZFRBeUdReU9EazV3Y3ZMQzRHQmdWelBrb2pxM0xsejU1Q1VsSVR3OEhBR1hTSWlJaXVRQ0lJZ1dMdUltc2pJeU1ERml4ZWhWcXZoNys4UGxVckY5UXFwbk5MU1V1ajFlbWcwR3VoME9yUnQyeFllSGg3V0xvdUliRlJjWEJ3dVhicUVzTEF3UkVSRVdMc2NJaUlpbXljeE0vTmpvdzY3R1JrWmlJK1BSN3QyN2VEdTdtN3RjcWlSeU16TVJGeGNITUxEd3hsNGlhaldKU1FrSUNZbUJvR0JnZWpXclJ0blhTWWlJcW9INXNKdW8xM0ozbUF3NE9MRml3eTZWR1h1N3U1bzE2NGRMbDY4Q0lQQllPMXlpTWlHM0xwMUN6RXhNZkQzOStjNnVrUkVSRmJXYU1QdXJWdTNvRmFyR1hTcFd0emQzYUZXcTNIcjFpMXJsMEpFTmtLajBlRFVxVlB3OHZKQ1pHUWtwTkpHK3lPV2lJaklKalRhbjhScGFXbnc5L2UzZGhuVWlQbjcreU05UGQzYVpSQ1JEVWhMUzhPeFk4Zmc1dWFHWHIxNmNlNElJaUtpQnFEUmh0MkNnZ0tvVkNwcmwwR05tRXFsUW41K3ZyWExJS0pHTGpNekU0Y1BINFpTcVVTZlBuMWdaMmRuN1pLSWlJZ0lqVGpzbHBhVzhwTnpxaEdaVE1abHFvaW9Sdkx5OG5EbzBDSFkyZG5oMFVjZmhZT0RnN1ZMSWlJaW92OXF0R0dYaUlqSW1nd0dBdzRmUGd5ajBZaEhIMzBVQ29YQzJpVVJFUkhSZlJoMmlZaUlxa2dRQkp3NGNRSzV1Ym1JaW9xQ2k0dUx0VXNpSWlLaUJ6RHNFaEVSVlZGOGZEdzBHZzA2ZHV3SUh4OGZhNWREUkVSRVpqRHNFaEVSVlVGU1VoSXVYYnFFb0tBZ2hJV0ZXYnNjSWlJaXFnRERMaEVSa1lVeU16Tng2dFFwcU5WcWRPblN4ZHJsRUJFUlVTVVlkb21JaUN4UVdGaUlJMGVPd043ZUhqMTc5b1JVeWgraFJFUkVEUmwvVWhNUkVUMkUwV2pFMGFOSFVWeGNqRjY5ZXNIUjBkSGFKUkVSRWRGRE1Pd1NFUkU5eEprelo2RFQ2ZEN0V3plNHU3dGJ1eHdpSWlLeUFNTXVFUkZSSlJJU0VwQ1ltSWpXclZzaklDREEydVVRRVJHUmhSaDJpWWlJS3BDUmtZSHo1OC9Eejg4UDdkcTFzM1k1UkVSRVZBVU11MFJFUkdhVWxKVGcrUEhqY0hSMFJQZnUzU0dSU0t4ZEVoRVJFVlVCd3k0UkVaRVpaOCtlUlg1K1BpSWpJMkZ2YjIvdGNvaUlpS2lLR0hhSmlJZ2VrSmlZaU51M2I2TnQyN2J3OVBTMGRqbEVSRVJVRFF5N1JFUkU5OG5OemNXNWMrZmc2ZW1KTm0zYVdMc2NJaUlpcWlhR1hTSWlvdjh5R28wNGZ2dzRwRklwZXZUb3dYRzZSRVJFalJqRExoRVIwWC9GeHNZaUt5c0xYYnQyaFVLaHNIWTVSRVJFVkFNTXUwUkVSQUR1M0xtRHExZXZJaVFrQkk4ODhvaTF5eUVpSXFJYVl0Z2xJcUltcjdDd0VLZE9uWUtMaXdzNmR1eG83WEtJaUlpb0ZqRHNFaEZSazNmcTFDa1lEQVpFUlVWQkpwTlp1eHdpSWlLcUJReTcxWER1M0RuazVlVlp1NHg2bDVlWGg5VFVWTFA3RWhNVDY3Y1lJcUpha3BpWWlMdDM3Nko5Ky9ad2NYR3hkamxFUkVSVVM1cDgyRjIzYmgyKy92cHJHSTFHaTQ3Lzl0dHY4ZTY3NytMVFR6K0ZJQWgxWEYzdHVYSGpCZ1lOR29SQmd3WWhPVG01eXVlZlBuMGF6ejMzSEZhc1dHR3lQVDgvSDE5ODhRVmVmZlZWYk51MnJiYktKU0txRjRXRmhUaC8vanpVYWpWQ1EwT3RYUTRSRVJIVklybTFDN0NtdExRMC9QVFRUeWdvS01EMTY5Y3hhOVlzT0RzN1Yzck9vRUdEOE1zdnYrRGt5Wk5ZdjM0OXhvMGJaL0g5Um93WWdjTEN3Z3IzdTdpNFlNdVdMU2IzcWt4MGRMVEY5Lzd0dDk4QUFCMDZkRUN6WnMwc3VuNlo3ZHUzbzNYcjFwQklKRGgyN0JqdTNMa0RYMTlmN04yN0Y2dFhyNFpPcDRPam95TktTa29xdkVaY1hCemVldXN0aSt1dGlMdTdPelp0MmxUajZ4QVJBZmQ2NmhnTUJuVHQycFhMREJFUkVkbVlKaDEydmJ5OHNIanhZc3ljT1JObno1N0ZHMis4Z1huejVzSGIyN3ZDY3dJREEvSDY2NjlqNGNLRldMOStQYnAyN1lvMmJkcFU2YjRCQVFIbHRpVWxKWms5VmlxVmxwc1ZORGs1dVVxdHlzWEZ4ZGkzYng4QVlOaXdZWlhXY2Y4NVdxMVdyTUhKeVFsRGhnekJ0bTNiOE1VWFh5QXJLd3NKQ1FtUVNDUVlPSEFnSmt5WUFMVmFYZUgxSEJ3Y0tyMmZKU3I2T3lJaXFvNlVsQlFrSnllalhidDI3TDVNUkVSa2c1cDAyQVdBc0xBd0xGMjZGTk9tVFVOU1VoTGVlT01OTEYrK0hCNGVIaFdlTTNqd1lCdzllaFJTcVJSK2ZuNVZ2dWVhTld2S2JhdW9sVldsVXBVNy9xbW5ucXJTbU9GRGh3NUJyOWREcFZLaFQ1OCs0dllWSzFiQTBkSFI3RGtMRml4QWRIUTBoZzRkQ2djSEJ3REE4ODgvanoxNzl1RFVxVk1BZ0M1ZHV1Q1ZWMTVCU0VnSWdIc0JlY09HRGJDM3Q4Znp6ejl2Y3Iyd3NEQ3p6MTBWbHJaRUV4RTlUSEZ4TWM2ZVBRczNOemUwYXRYSzJ1VVFFUkZSSFdqeVlSY0EvUDM5OGRsbm4ySHExS25vMXEwYlBEdzhIdHJsdU15aFE0Y3EzRmVWYnNaMWFlZk9uUUNBZ1FNSHd0N2VIc0M5VnRLcFU2ZGk1TWlSR0R0MnJNbnhlL2JzUVhSME5IeDlmZkYvLy9kLzRuWTNOemU4OE1JTCtQcnJyK0hxNm9ycDA2ZkR6YzBOQUhEeTVFa3NYNzRjR28wR2RuWjJHRGh3SUh4OGZPcnBDWW1JcXViQ2hRc29LaXBDNzk2OUlaVTIrZWtyaUlpSWJCTEQ3bjk1ZW5waTJiSmxVS2xVQU82MXFGYTAvSVFnQ01qUHp3Y0FLSlhLZXF1eE9wS1RreEViR3dzQUdEcDBxTGhkb1ZCQXFWUml6Wm8xU0U1T3hsdHZ2UVc1WEk0elo4NWc2ZEtsa012bG1ENTlPaFFLaGNuMVJvOGVqV1BIamlFMk5oWXpaODdFYTYrOWhuWHIxdUhNbVRNQTdvMEpuang1c3RtZys1Ly8vSWRka1luSTZyUmFMVzdldkluV3JWdkQzZDNkMnVVUUVSRlJIV25TWVRjN094c2xKU1h3OVBRRUFKUEpxWDc0NFljS3o5TnF0WGpoaFJjQW9NSFBRTHhyMXk0QVFPdldyUkVjSEN4dVY2dlZXTEprQ2FaTm00WTllL1pBcDlOaDJMQmhtRDkvUGtwS1N2RGVlKzhoUER5ODNQVWtFZ2xtenB5SnlaTW5JeUVoQVcrKytTWUF3TS9QRHhNbVRNQ2pqejVhWVMyblRwM0NoUXNYYXZrSmlZZ3NaekFZY09iTUdhaFVLclJ0MjliYTVSQVJFVkVkYXJKaHQ2aW9DTE5tellKR284SGJiNytObmoxN1dydWtXbWN3R0xCbnp4NEFwaE5UbFhGMWRjWENoUXN4YmRvMG5EbHpSbXlkblRKbENyNy8vbnQ4Ly8zM0ZWNjdaY3VXS0M0dVJuWjJObVF5R1Y1Ly9YVjA2OWF0MG5vV0wxNWNnNmZobUYwaXFybTR1RGprNWVXaGI5KytGZmJlSVNJaUl0dlFwQWNxQlFRRUlDY25CN05uejhhcVZhdFFXbHBxN1pKcTFkR2pSNUdWbFFVbkp5ZjA3ZHZYN0RHT2pvN2liTkp5dVJ4dnYvMDJoZzRkaXFTa3BFcS9YRnhjOFBubm44UEh4d2VscGFWNDc3MzM4TVVYWHlBN083c2VuNUNJeUhKWldWbTRkdTBhUWtKQzRPWGxaZTF5aUlpSXFJNDEyWlpkQndjSHZQdnV1d2dPRHNiWFgzK056WnMzNCtyVnE1ZzFhNWJOak9FcTY4TGN0MjlmT0RrNWxkdC8vUGh4ZlBYVlYwaEpTWUdIaHdkbXo1NHRkdXV6ZEhLdGxTdFg0dlBQUDhmQmd3ZXhmZnQyL1A3NzcralRwdzk2OXV5SkhqMTZZTktrU2JYM1FMalg5WHo4K1BIaSs1Q1FFTHozM25zMXZ1NVBQLzBFcVZRS2lVUmk5cy9LOXQzL3Awd21nNTJkSGV6czdDQ1h5eC82V2lhVGNXMVBvbm9TRXhNRE96czd0R3ZYenRxbEVCRVJVVDFvc21HM3pPalJvK0hyNjR1NWMrY2lPVGtaUlVWRnRYcjk0dUppUFBIRUV5YmJLdXFPbTVPVFUyNmZ1VzNtcnZOZ09OVnF0V0szNUFlN01DY21KbUxac21YaXhGWHQyN2ZIekprenhiSExWZUhzN0l6MzMzOGZSNDhleGJmZmZvdWtwQ1RzMjdjUE4yL2VSTStlUFd0OVFpcWowV2h5emRxYUlLeHQyN1l3R28wUUJBRkdvOUhrZFVWLzN2OVZ0cTIwdEJRR2d3RWxKU1VXOXhSNE1BRGIyZG5CMGRFUmpvNk9jSEp5RWwrWGZjbmxUZjZmTFZHVkpTVWxJUzB0RFYyNmRCRm5wU2NpSWlMYnh0K2FBZlR1M1JzTEZpeUFVcW1FcjY5dnJWNWJJcEdJTXhPbnBxWkNFQVN6TXhWcnRWcElKQko0ZTN0WHV1MWgxeW56KysrL1F4QUV0R2pSQXExYnR6Ylo1K1RraE11WEw4UFoyUm12dlBJS2hnd1pnc0dEQjlma01hRlVLdkh6enovajZOR2orTzIzMy9EeXl5OURMcGViaFBDTWpJeEsxeTkrL1BISFlUUWFzWDM3ZHJNdDBXV01SbU90THhWaWJqS3VtaElFQVNVbEpXTDR2ZisxdVcxbHI0dUtpcENUazRQQ3drSVlqY1p5MTVYSlpCVUc0Ykx0U3FVU2RuWjJ0ZjVNUkkxUmFXa3BMbHk0QURjM043Um8wY0xhNVJBUkVWRTlZZGo5cndmRFRuWjJOa2FQSHYzUTh5cHFkWjAvZno0NmQrNE1PenM3ckYrL0hnREV0WHZMM2o5NEhXZG5aNU45NXJZQndGTlBQWVc4dkR5ejF3SHVoY0hkdTNjRE1EOHhsWStQRDZaT25Zck9uVHZEMWRWVjNDNlZTdkhJSTQ4ODVJbkxLMnRwbFVxbDZOMjdOM3IzN2wzdW1KMDdkMkxseXBWNDVaVlg4T1NUVDFiYWRYZmp4bzE0K2VXWHplN2JzV01ITm0vZWpNV0xGME90VmxlNTF2b2trVWhnYjI5Zm8xYWs0dUppRkJZV2lsOEZCUVVtNzNOeWNwQ2Ftb3JpNHVKeTU5cmIyME9sVWtHbFVrR3BWSnE4cnV6REJDSmJjL255WmVUbjU2Tjc5KzRjTmtCRVpBTUVRY0NYWDM2SlZxMWFtVzJ3aVkyTnhibHo1L0Q4ODg5WE9obWh3V0FRaDZ1UmJXTFkvYStpb2lJNE9EaUk3NlZTS1Z4Y1hNd2VhelFhb2RmckFhRENZMnJhcWlZSUFnQlVhN2JRVTZkT0lTMHREZmIyOWhnNGNLRFpZL3IxNjFkdW0wcWx3cG8xYTZwOFAwdG1TZFpxdFNndUxzYVhYMzZKSTBlT1lQcjA2UlcyOG03WnNnVkRoZ3d4Q2Q0NU9UbFlzbVFKamh3NUF1RGVXT0ZaczJaVnVkYkdwaXdzVi9SOVZzWm9OSW9CT0Q4L0gzbDVlZERyOWNqTHk0Tk9wME5TVXBMNFBRWGMrNzU2TUFEZi81cUJnR3hGWGw0ZXJseTVnb0NBQUU1S1JVUmtJM2J0Mm9YdDI3ZGp3b1FKWnZkZnVIQUI2OWF0dzEvKzhoZVQzNlZqWW1LUWtwSWlEakdjTjI4ZU1qSXlNSDM2ZExFblpYV0c0TG00dUpnMElGSER3YkNMZThIeXBaZGVRcHMyYmZEYWE2L0J3OE1EenM3TzJMSmxpOW5qNzE5bnQ2Smp6Q2t1TG9ham82TkZ4K2JuNXdOQXRWcmdmdnZ0TndCQW56NTlvRktwcW54K1hSZy9manc2ZHV5SUJRc1c0Tnk1YzNqMTFWZnh6anZ2SURJeXN0eXhKU1VsK09DREQ3QjA2VklvRkFvY09uUUl5NVl0UTFaV0ZxUlNLWjUrK21uOC9lOS9yLytIYU1Da1Vpa1VDZ1VVQ29YWkR4R01SaU1LQ2dxZzErdkZFRnoyWjJwcUtnd0dnM2lzWEM2SHE2c3JYRjFkNGVibUpyNW10Mmhxak1yVzl1N1FvWU9WS3lFaW90cWcwV2l3YXRVcWRPL2VIYzgrK3l5eXM3T3hldlZxUFBmY2N4WDJVSXlQajhmYXRXdHg5dXhadUxtNTRiSEhIb05LcGNMQWdRTXhmLzU4VEpvMENlKzk5eDQ2ZCs1c01oR3FwVWFQSG8ySkV5Zlc5TkdvRGpEc0FraElTRUJhV2hxeXM3TXhkZXJVT3JsSFVWRVJqRVlqRkFxRlJjZVhoZDJxVHNDVWtaR0JFeWRPQUREZmhkbWF1blRwZ3BVclYrS1RUejRSdTVlWUM3dHQyN2JGeFlzWDhkRkhIMEdsVXVIUFAvOEVBSVNGaGVHdHQ5NUNXRmhZZlpmZTZFbWxVaWlWU2lpVlNyTmp2WXVLaXBDWGw0ZWNuQnhrWjJjak96c2JLU2twdUhIamhuaU1VcWswQ2NCdWJtNXNCYVlHTFRVMUZjbkp5UWdQRDdmNC83MUVSTlJ3RlJVVlljNmNPWEJ6YzhPMGFkUEUzMEZPbkRpQmhJUUVMRnUyek9URCtULysrQU8vL3ZvckxsKytERGMzTjB5WU1BRWpSb3dRZnlaRVJrWmkrZkxsK05lLy9vWDE2OWVqWThlT0FJQkpreWJoNmFlZk5ybjNxNisrQ3JsY2p1WExsL04zbjBhRVlSZkF5Wk1uQVFDZE9uV3l1T1cxcXNxNlBWc2FYblU2SFFCVXVXVjI5KzdkS0MwdFJiTm16YXJja3FIWDY2djFhVlpWZUhoNFlPSENoZGk4ZVRPZWV1b3B4TVhGWWMrZVBYaisrZWZGWTJiUG5vMS8vT01mNG16U1NxVVNMNzc0SWthT0hNa3hGWFhFd2NFQkRnNE81VnFGQ3dzTHhmQ2JsWldGN094czNMMTdWNXc0U3lhVGljRlhyVlpEclZiRDJkblpHbzlBWkVJUUJNVEV4RUNoVUtCVnExYldMb2VJaUdwSXI5ZmpvNDgrUW5KeU1wWXRXeVlPOGJLenM4TUxMN3lBWmN1VzRadHZ2c0UvL3ZFUDhaeUZDeGVpUllzV2VPdXR0ekJnd0FBNE9Eamd3SUVENk5TcEU5emMzQUFBL3Y3K1dMWnNHV1F5V1lYREIrUGk0bkR6NWswc1hMaVFRYmVSWWRnRmNQVG9VUUJBejU0OTYrd2VaZjMvL2Z6OExEcis1czJiQUlEQXdFQ0w3eUVJQW43Ly9YY0F3SkFoUTZwWVlmbGxmZXBLUmtZR1NrdExNWEhpUktTa3BBQUF1bmJ0S3U3MzhQREFCeDk4Z0hmZmZSY0ZCUVZRS0JRSURnNW0wTFdDc2htZTcyOE5MaHV6WGhaK3M3T3pvZEZveEZaZ2UzdDdlSHA2aXVIWHc4T2pXbVBQaVdyaSt2WHJ5TTdPUmxSVUZMLy9pSWhzd08rLy80NXo1ODdCMWRVVkgzNzRJWEp6YzZIWDYwMkdZbTNidGcxOSt2UVIzOCtiTnc5ZHVuUXh1YzVYWDMyRmlJZ0l2UFRTUzdoNTh5YWlvcUlxN1AzejRMdzA1bnFBcmwrL3Z0SVZVc2k2bW56WVRVdExRMEpDQWlRU2lka3V0YlhsMXExYkFHRHhzaGZYcjE4SEFBUUhCMXQ4ai9QbnowT2owVUF1bCtQeHh4K3ZjbzB1TGk2WU4yOGVMbDY4aUpFalIxWjZiR1ptSnI3NTVodTgrdXFyR0RObXpFT3ZyZGZyY2Zqd1llemZ2eDh4TVRIaVpFaytQajRZTkdoUXVkbXdXN2R1amFWTGwyTFdyRmxJVFUzRjFLbFRNV2pRSUx6NDRvdmxsbUtpK2xVMmVkdURrMmJsNWVVaFBUMGRPcDBPT3AwT0dvMEd3TDFacWQzZDNhRldxOFVRek5tZ3FTNFpEQVpjdkhnUm5wNmVhTmFzbWJYTElTS2lXdEMvZjMvRXhNVEEzZDFkN0ZYbTR1SUNOemMzT0RzN3c4N09EbE9uVHNXR0RSdkUzbzN0MnJVenVZYkJZRUJtWmliOC9QeXdmdjE2UkVkSFkrclVxUlZPNkFvQWYvdmIzOUMzYjk5eTIrUGk0ckJreVpKYWZVYXFmVTArN0I0K2ZCZ0EwS3BWcTByWGdLMnBtSmdZQUVCSVNJaEZ4eDgvZmh3QTBMSmxTNHZ2VVRZeFZWUlVsTmcxdzFMUjBkRXdHbzJZTUdFQ2twS1NvTlBwS3V6U25KMmRqWGZmZlJlSmlZbElUazdHbmoxN3pIYnBLQ29xd3JGangzRGd3QUdjUEhsUy9PVE4wZEVSZmZyMHdlREJnOUd4WThjS3U0TzBhTkVDWDM3NUplYk1tWVB6NTg5ano1NDkyTDkvUC9yMDZZTmh3NGFoUTRjT2JPMXRRTXJHQkpmMVJpZ3BLVUZHUmdaME9oM1MwOU9SbUppSWhJUUVBSUJDb1lCYXJZYVBqdzk4Zkh3NG5wSnFWVUpDQW9xS2l1cTB0dzRSRWRVdkR3OFB2UC8rK3lnc0xLendtUGZmZngvaDRlSFl2MzgvZ0h0amRqdDM3Z3pnWGcvSUF3Y09RQkFFQkFjSDR5OS8rUXRTVWxLd1lNRUNsSmFXVnRoUTVPN3Vqb0NBZ0hMYjc5NjlXd3RQUlhXdHlZZmRnd2NQQWtDZHR1b2FEQWFjUFhzV2NybmNwTHR1bVR0MzdnRDQzekpEVjY5ZWhWYXJoWStQajhYaE9DY25Sd3p1UTRjT3JWYWRVcWtVSDM3NElhWk5tNFlmZnZnQmhZV0ZKdU1lZ0hzdDRkT21UVU5TVWhLYU4yK09XYk5tVlJoVzA5UFQ4ZW1ubjRxdHVPSGg0WGo4OGNmUnQyL2ZjaTE3Qm9QQlpHbWNNdTd1N2xpMGFCSCsrT01QZlB2dHQ5QnF0VGh3NEFBT0hEZ0FaMmRuREJzMnJNSnA1OG02N096c3hEQUwzUHNoazVPVEk0YmY5UFIwc2R1OGk0c0xmSDE5NGVQakF5OHZMM1k3cFdvckxpN0dsU3RYNE9mbkIwOVBUMnVYUTBSRXRXamp4bzNZdUhGamhmdi8rdGUvb25QbnpuanNzY2V3ZCs5ZUxGcTB5R1MvVkNyRm80OCtpcDQ5ZTBJdWwyUE9uRGw0NTUxM3NIanhZbmg0ZUtCYnQyNEFZUEs3YldabXB0bGhmdW5wNmJYMFZGU1htblRZVFV0TFEzeDhQQURUc0d2SnVyR1dIT3ZwNllrZmZ2Z0JmLzc1Si9Mejg5RzllM2M0T3p2RFlERGcyV2VmaGFPakkrenM3TVRKcU1wYXhNcVdNM3Jzc2NjQTNBc0paZi9vY25OelVWaFlDTG5jOUQvZDNyMTdVVkpTQW05dmI3T0IybElCQVFINC9QUFBNWFhxVk9UazVKamNHd0NTazVPaDFXb1JFUkdCMmJOblZ6cUIxaU9QUElKKy9mckJ5OHNMUTRZTU1lbE9xTkZvNE9Ua0pFNW10SDM3ZGdpQ1VPRWFaWDM3OWtYUG5qMnhhOWN1L1A3Nzc3aDI3UnB5YzNQUnFWT25hajhyMVMrSlJDSXVZMVRXUFYrdjErUHUzYnU0ZS9jdWJ0eTRnYXRYcjBJbWs4SFQweE8rdnI3dzlmVjk2QnJEUlBlN2N1VUtTa3BLeW5WZEl5SWkyMUUyUjgzOTdwK3Z4c25KQ1FzV0xFQnhjVEdLaTRzQjNQczlSS0ZRbVB3T3JWQW9NSGZ1WEh6MTFWZm8wS0dEMkF2eC9tUFdybDJMdFd2WDF0V2pVQjFyMG1GMy8vNzlFQVFCWGw1ZUppMm90ZlhMZFZtUTI3UnBFNEQvTFFVa2w4c1JHQmlJdUxnNDhYM3IxcTN4Mm11djRmYnQyemh3NEFDa1VxbllRdnZGRjEvZ2p6LytnRXFsUW01dUxrcExTeEVVRkdSeXI3SXV6RU9IRHJWb2xqaExBcjFHbzhHK2Zmdk03b3VKaWNHb1VhTXFQRGNvS0FqZmZQTU5ac3lZWVhiL3Q5OStpME9IRHBYYlh0YlZ4Qng3ZTN1TUhEa1NJMGVPeEkwYk4zRGx5cFZ5a3c1UTQ2SlNxUkFhR29yUTBGQVlqVWFrcDZkRHE5WGk3dDI3T0gvK1BNNmZQdzhuSnlleDFkZlgxNWZyL1ZLRkNnc0xrWkNRZ0lDQWdDb1A1U0Fpb3VwTFNFZ1E1NDRwS1NsNTZQRlJVVkYxT3RSazllclYrUEhISHhFZEhXM1NtMUFRQkJ3NWNnUlJVVkhpVURoWFYxZE1tellOd1A5V1QzRndjQkRQZWVPTk56QjgrUEJ5OXpoMTZoUm16cHhaWjg5QXRhTkpoOTJpb2lJb0ZBcjA2TkhEWkh0WnkycHQ2ZE9uRCt6dDdkR3JWeTl4MjJlZmZRWkJFRkJhV2dxWlRDWUcxS0tpSW5UczJCRyt2cjVpUzJoUVVCRHk4dktRbTVzTEFQRDI5amJwWGh3Zkg0OWJ0MjVCSXBGWVBER1Z1YkVIdGNuWDE3ZlMvWUdCZ1RoOCtMRFlkVm1wVktKejU4NllOR21TUmRjUERnNnUwdVJkMVBCSnBWSjRlM3ZEMjlzYjdkdTNSMkZoSWJSYVRuTVpwZ0FBSUFCSlJFRlVMYlJhTFRRYURXN2V2QW1wVkFvZkh4ODBhOVlNL3Y3K3NMZTN0M2JaMUlCY3Zud1pScU94M0lSM1JFUlVOd29LQ3JCdjN6NWN1WElGYXJVYW9hR2hjSFYxZldqRFMwMS9ENjNxcWlOR294Ri8vdmtuTm03Y2lNVEVSTHorK3YremQ5L2hVVlZiQTRkL1U5SWI2U1NRa0VKQ1NFS3ZBbkxCQUNvZ0tsWnNGUFhpcDRoWEJaV2lTQWZoZ2dVRUd4YndpZ0plUmEvMEpyMUlNUVVJTFNFRmtwRGVreW5mSHpGalFucWRsUFUrVDU3TW5MUFBPV3RTWjUyOTk5b3ZNMmJNR0tDb0E2ZGp4NDVZVzF1VG1wb0tVT3FHcVF4amJ0NWFkYkw3ekRQUDhQampqNU9kbmQyZzEzbnl5U2NKQ1FrcHMxMmhVSlFaam14bVpzYmN1WE5MVGI0Zk0yWU1ZOGFNUWF2Vm90ZnJ5eHdURkJURXJsMjdhaFRUdW5YcmF0Uyt2bzBmUDU3eDQ4ZWoxK3ZSNi9WU2FFcVVZVzV1VG9jT0hlalFvUU42dlo2MHREVGk0dUtJalkzbDVNbVRodVRZdzhOREVsOUJUazRPVjY1Y3djdkxTOVo2RmtLSVJxRFQ2ZGl5WlFzWkdSbmNkOTk5TlNxcVdsZGZmLzExbVczang0OHZzeTB6TTVPZE8zZnkwMDgvY2ZQbVRUdzhQSmcrZlhxcDkrV2ZmUElKZG5aMkxGbXl4TENTUlBIS0g2NnVybXphdEtuY1ljeW1wcWE0dXJyS2U5Z21ybFVudTFEMGc5clFiNUlWQ2tXMTE5ZUZvdmtENVZXbmJZbEZleFFLaFN6T0xhcFV2SHlSdmIwOXdjSEJwS2VuRXhzYlMweE1EQ2RQbmtTaFVCaDZmTnUxYXllSmJ5c1VFUkVCUUdCZ29KRWpFVUtJMXVIWXNXTWtKU1h4NUpOUE52cXlrTzd1N3RWcTk5aGpqNkhSYU9qZXZUdVRKMDltNE1DQnBkNTNabWRuYytYS0ZTWk9uQWpBMWF0WFVhbFVodk4vODgwM2hJZUgwNlZMRnlJakkzbnBwWmRZdlhvMTdkdTM1OHlaTTZWR2JZcW1xZFVudTBLSTVxZTQwRlZRVUpBaDhZMk5qZVhVcVZQODhjY2ZoaDdmOXUzYnl4emZWaUF6TTVPb3FDaDhmWDFsR1NzaGhHZ0V1Ym01SEQ5K25ENTkralI2b2d2Vkx5WTdkdXhZUm80Y1dTbzVYclZxRlQxNjlHRGd3SUdFaG9haTErc05CVS9QbkRtRGo0K1A0YWI1VHovOXhKbzFhMWkxYWxXcEpQbVhYMzdoaXkrK1lQSGl4VkkvcG9tVFpGY0kwYXlWVEh3ek1qSktKYjVuenB6Qnc4TURiMjl2V1lhbUJZdUlpRUNwVk5LNWMyZGpoeUtFRUszQ3RXdlgwT2wwZUh0N0crWDY1VTNIbXpScFVwbHQ1UzFQZWVUSUVUSXlNaGc0Y0NDblQ1L0cwdElTZjM5L1VsSlNPSGZ1SE9QR2pRT0tWbTM1K3V1dnVmUE9PK25VcVJPUmtaR0djeno4OE1NY08zYU1oUXNYc25idFdxTWsvS0o2Sk5rVlFyUVl0cmEyQkFZR0VoZ1lTRnBhR3RldVhlUDY5ZXRFUlVWaFkyT0RsNWNYWGw1ZW1KdWJHenRVVVUreXM3T0ppWW5CMzk5ZnZxOUNDTkZJMHRQVEFYQjJkamJLOWFzcWNGWGNDNnZUNlVyTnFkWHBkS1NtcHVMcTZnb1VWVlR1MHFVTFNxV1NUWnMyb2RmckNRa0pRYVBSc0dEQkFzek56WG5sbFZmS25GK2xVakZyMWl5ZWYvNTVsaXhad3ZMbHkyWHViaE1seWE0UW9rVnEwNllOUFhyMG9Hdlhyb1pxenFHaG9ZU0ZoZUhtNW9hM3R6ZHQyN2FWZjA3TjNNV0xGMUVvRlBqNStSazdGQ0dFYURXS1Y5TXdkbzJNeTVjdlkyNXV6dFdyVndFTVU1Y2NIQndBMkxScEV3RUJBWWIyWjg2Y1FhUFI0T2ZueDQwYk40aU5qV1hVcUZGY3ZueVpuMzc2aVFFREJ1RGg0Y0dHRFJ1NGVQRWlTNWN1eGR6Y0hMMWVUMXhjSFBEM2EzWnljbUxLbENrc1hicVVNMmZPeUhEbUprcVNYU0ZFaTZaU3FmRHc4TUREdzRQczdHeWlvcUtJaW9yaThPSERob3JQUGo0K1dGdGJHenRVVVVONWVYbGN1M1lOTHkrdlV1c29DaUdFYUIzbXo1OXZxS0NzVUNqbzJiTW5VRFNuOThpUkkzenh4UmVHeEJ5S1Zub1lNV0lFQXdZTUlDd3NESHQ3ZTdwMzcwNWNYQnhXVmxhR0pUREhqaDJMdjc4LzNicDE0OTEzMytYdzRjTUFCQWNINCtucGFUaGZTRWdJbnA2ZWNzTzFDVlBvUy80RU5DTzdkKzltMkxCaHhnNUROSFB5YzlRNjZmVjZFaElTaUlxS0lpNHVEcDFPUjd0MjdmRDM5NWU1dmMxSWFHZ29GeTllNUo1NzdwR2JGVUlJMFlpT0hEbkMwYU5IZWYzMTF4djF1aWRQbnVUMDZkTk1uandaZ0JNblRwQ2NuSXhhcmNiUHp3OHZMNjlTN2ZWNlBUcWR6dkQ4OXBWTml0TWdoVUpCUmtZR3RyYTJaYTZabnA1T1JrWUdwcWFtdUxpNHlDb2lUWmlpbkcrTzlPd0tJVm9kaFVKQjI3WnRhZHUyTGZuNStWeTVjb1hMbHk4VEZ4ZUhnNE1EL3Y3K3RHL2ZYdjZoTldHRmhZVmN1WEtGOXUzYlM2SXJoQkN0Uko4K2ZlalRwNC9oZWQrK2ZTdHRyMUFvS2wyNnMrVC8rZklTWGZpN0VLWm9uaVRaRlVLMGFtWm1aZ1FHQnRLcFV5ZXVYNzlPWkdRa3g0NGR3OHJLQ2o4L1A3eTl2VkdyNVU5bFUzUDE2bFVLQ3d2cDFLbVRzVU1SUWdnaFJCTWw3K0NFRUlLaW9VM2UzdDU0ZVhtUmtKREF4WXNYT1h2MkxPSGg0Zmo0K05DeFkwZFp3N1dKMEdxMVJFWkc0dXJxaXIyOXZiSERFVUlJSVVRVEpjbXVFRUtVVUhLSWMxcGFHcEdSa1lZUEx5OHZPbmZ1akpXVmxiSERiTldpbzZQSnk4dWpYNzkreGc1RkNDR0VFRTJZSkx0Q0NGR0JObTNhMExkdlg3cDA2VUprWkNSWHJsd2hPam9hYjI5dk9uZnVMQldBalVDdjEzUHg0a1VjSEJ4d2NYRXhkamhDQ0NHRWFNSWsyUlZDaUNwWVdGalFyVnMzT25YcXhQbno1N2w2OVNyWHJsM0QxOWVYZ0lBQXpNM05qUjFpcXhFZkgwOVdWaFlEQmd3d2RpaENDQ0dFYU9JazJSVkNpR295TnplblI0OGVocVQzOHVYTFhMMTZGVDgvUHpwMTZtUllhRjQwbk11WEwyTmxaWVc3dTd1eFF4RkNDQ0ZFRTlkc2sxMlZTb1ZXcTYyMG5MZ1FsWkdmSDFGYmxwYVc5T3JWaTRDQUFDSWlJcmg0OFNLWEwxL0czOThmZjM5L1RFeE1qQjFpaTVTUmtVRmlZaUpkdTNhVlphRkVxNmZSYUlpT2ppWXBLWW5jM0Z5MFdxMnhReEtOUUtWU1lXRmhnYk96TXgwNmRKRFZBb1NvUXJQOURiR3dzQ0FySzB2V3ZSSzFscFdWSmRWMVJaMVlXVm5ScDA4ZkFnSUNDQThQSnlJaWdxdFhyOUtsU3hjNmRPZ2dDVms5dTN6NXNxRnF0aEN0V1VwS0NoRVJFVGc2T3RLNWMyZXNyYTNsNW0wcm9kVnF5Y3JLSWo0K25tUEhqaEVZR0lpRGc0T3h3eEtpeVdxMnlhNnpzelB4OGZHUzdJcGFpNCtQeDhuSnlkaGhpQmJBeHNhRy92MzcwNmxUSjg2Y09jUEpreWU1Y3VVS1BYcjBrRGNoOWFTd3NKRG82R2c4UFQxbHVMaG8xVkpTVWdnUER5YzRPRmlXM21xRlZDb1ZkbloyMk5uWmtacWFTbGhZR0VGQlFmSy9Sb2dLS0kwZFFHMTE2TkNCNU9Sa1VsTlRqUjJLYUlaU1UxTkpUazdHeTh2TDJLR0lGc1RlM3A2NzdycUxmdjM2a1p1Ynk1NDllemg1OGlSNWVYbkdEcTNaaTQ2T1JxUFI0T3ZyYSt4UWhEQWFqVVpEUkVTRUpMb0NLUHFmRXh3Y1RFUkVCQnFOeHRqaENORWtOZHRrVjYxV0V4Z1lTRmhZbUNTOG9rYUs3NFFHQmdiS3NDL1JJRHc5UGJubm5udm8zTGt6MTY5ZlovdjI3VVJHUnFMVDZZd2RXck9rMSt1NWZQa3lqbzZPOGdaZnRHclIwZEh5ZXlCS3NiZTN4OUhSa2Vqb2FHT0hJa1NUMUd5VFhRQUhCd2VDZ29JSUR3L24vUG56cEtlblM0RUdVUzZ0Vmt0NmVqcm56NThuUER4Y2h2eUlCcWRXcXdrT0R1YnV1Ky9HMmRtWmMrZk9zWFBuVGhJU0Vvd2RXck9UbUpoSVptWW1IVHQyTkhZb1FoaFZVbEtTVkNJWFpiaTd1M1ByMWkxamh5RkVrOVJzNSt3V2MzQndvSC8vL2tSSFIzUGh3Z1Z5Y25JazRSVmxxRlFxTEMwdGNYSnlvbi8vL2xLOVVEUWFhMnRyQmc0Y1NFSkNBbWZPbk9IMzMzL0gyOXViYnQyNlNkWG1hcnA4K1RMbTV1YTBiOS9lMktFSVlWUzV1YmxZVzFzYk93elJ4RmhiVzVPVGsyUHNNSVJva2xyRU8zNjFXbzJ2cjYvTTVSSkNORm11cnE2TUdER0NpSWdJTGx5NHdNMmJOK25WcXhkdWJtN0dEcTFKeThuSjRjYU5HM1R1M0JtbHNsa1BSaEtpem1USlBGR2U0dVU0aFJCbHlUc0hJWVJvSkVxbGt1RGdZSVlORzRhWm1SbUhEaDNpeElrVEZCUVVHRHUwSnV2YXRXc0ErUGo0R0RrU0lZUVFRalEza3V3S0lVUWphOU9tRFNFaElRUUZCUkVURThPT0hUdUlpNHN6ZGxoTmpsNnZKeW9xQ2xkWFZ5d3NMSXdkamhCQ0NDR2FHVWwyaFJEQ0NKUktKWUdCZ1F3Yk5nd0xDd3VPSERuQzBhTkh5Yy9QTjNab1RVWlNVaEk1T1RteVJKZ1FRZ2doYWtXU1hTR0VNQ0k3T3p0Q1FrTG8wcVVMOGZIeDdOcTFTNnBxL2lVcUtnb1RFeE9wUGl1RUVFS0lXcEZrVndnaGpFeWhVQkFRRUVCSVNBZ3FsWXI5Ky9kei92eDU5SHE5c1VNem1zTENRbUpqWS9IMDlKU0NQRUlJSVlTb0ZVbDJoUkNpaVdqVHBnM0Rody9IdzhPRHNMQXdEaDQ4U0Y1ZW5ySERNb3FZbUJpMFdpM2UzdDdHRGtVSUlZUVF6WlFrdTBJSTBZU28xV3I2OWV0SDc5Njl1WFhyRnJ0MjdTSXhNZEhZWVRXNnFLZ283T3pzc0xlM04zWW9RZ2doaEdpbUpOa1ZRb2dteU52Ym0ySERobUZxYXNxQkF3Y0lEdzl2TmNPYU16TXpTVTVPbHNKVVFnZ2hoS2dUU1hhRkVLS0pzclcxWmRpd1lYaDdleE1SRWNIaHc0Y3BMQ3cwZGxnTkxpb3FDb1ZDUVljT0hZd2RpaEJDQ0NHYU1VbDJoUkNpQ1ZPcFZQVHUzWnRldlhweDgrWk45dTdkUzNaMnRySERhakI2dlo3bzZHamMzTnd3TXpNemRqaENDQ0dFYU1ZazJSVkNpR2JBeDhlSHdZTUhrNWVYeCs3ZHUwbEtTakoyU0EwaU9UbVozTnhjUEQwOWpSMktFRUlJSVpvNVNYYUZFS0taY0hGeElTUWtCRE16TXc0Y09NRFZxMWVOSFZLOWk0bUpRYVZTNGVibVp1eFFoQkJDQ05ITVNiSXJoQkROaUxXMU5TRWhJYmk2dXZMSEgzOXc5dXpaRmxPNFNxL1hFeHNiaTV1YkcycTEydGpoQ0NHRUVLS1prMlJYQ0NHYUdSTVRFd1lOR29TZm54K1hMbDNpeUpFamFMVmFZNGRWWjBsSlNlVGw1Y2tRWmlHRUVFTFVDMGwyaFJDaUdWSW9GSFR2M3AwZVBYb1FIeC9Qd1lNSG0zMmw1cGlZR05ScU5XM2J0alYyS0VJSUlZUm9BU1RaRlVLSVpxeGp4NDcwNjllUFc3ZHVjZURBQWZMejg0MGRVcTNvZERwaVkyTnAxNjRkS3BYSzJPRUlJWVFRb2dXUVpGY0lJWm81VDA5UEJnNGNTRVpHQnZ2MjdTTW5KOGZZSWRWWVltSWlCUVVGZUhoNEdEc1VJWVFRUXJRUWt1d0tJVVFMNE9ibXhwMTMza2xlWGg3Nzl1MGpNelBUMkNIVlNFeE1EQ1ltSnJpNnVobzdGQ0ZhbFlLQ2dpcW5RT2oxZXRMVDArdnQ3MHA4Zkh5TEthd25oR2phSk5rVlFvZ1d3dG5abVNGRGhxRFZhdG0zYngvcDZlbkdEcWxhOUhvOThmSHh0R3ZYRHFWUy9pMEowWmhHalJyRjZOR2pLMjJUbkp6TXd3OC96TVNKRXczYjlIbzlvYUdoTmI1ZVpHUWtFeWRPNUpGSEhpRW1KcWJHeHpjR2pVWlRyK2ZidW5VcjRlSGg2SFM2ZWoydkVLSnFzcmFERUVLMElHM2F0R0hvMEtIczM3K2YzMy8vblNGRGhtQmpZMlBzc0NwMTY5WXRDZ29LYU5ldW5iRkRFVUtVdzh6TURLQlUxZmYxNjllemZ2MTZIbjc0WVo1NzdybHF6YlhYYXJXc1dMRUNuVTVIMzc1OTYyM2F3czgvLzF5ajl2ZmZmMytGKzc3NzdqdjI3OS9QN05tejZ5VytxMWV2OHRGSEgyRnJhOHQzMzMySHFhbHBuYzhwaWtSRlJXRmpZNE9qbzJPdHo1R2ZuMi80K2E3STJiTm5PWHIwS0MrODhBSUtoYUxXMXhMR0ljbXVFRUswTURZMk52empILzlnLy83OUhEaHdnS0ZEaDJKbFpXWHNzQ29VSHgrUFNxWEN4Y1hGMktFSUljcFJuS0NWSE83Y3YzOS90bTNieHViTm03bDQ4U0p6NXN6QnpzNnUwdk9zWDcrZUsxZXVBUERubjM4eWFkS2tLcTg5Zi83OEttK0VyVnExcXNyemxGUlJzcnR2M3o2Ky9QSkxGQW9GQ1FrSjlaTHM3dG16QjRDNzc3NWJFdDE2cE5mcldieDRNZG5aMlh6OTlkZW9WQ3ArL2ZYWEtvOExEZzdHeThzTEtMcjU4dWFiYitMaTRzTHJyNzllWWRJYkV4UERqei8raUkrUEQzZmZmWGQ5dmd6UkNDVFpGVUtJRnNqVzF0YVE4TzdmdjUraFE0ZGlhV2xwN0xES0ZSY1hoNHVMQzJxMS9Fc1NvaWt5TlRWRm9WQ1U2dG4xOS9kbjllclZ6SjQ5bTlEUVVLWk1tY0tubjM2S2hZVkZ1ZWM0ZHV3WS8vblBmd3pQRXhJU3FuWHQ2aTZwNXVIaHdicDE2eXB0TTJuU3BBcUhUdi8rKys4c1hib1V2VjdQbENsVDZOMjdkNWsyVVZGUjVSNWJuRHpkVHFQUnNIUG5UaFFLQldQR2pLazBObEV6aHc0ZDR1clZxN3oxMWx1R1VRVWZmUEJCbGNkTm1UTEY4UDFTcVZRTUd6YU1WYXRXRVJjWHg4S0ZDeWtvS0NBdExhM1VNWDUrZnJScDA0YlRwMC9qN2UxZDdubjkvZjNyOW9KRWc1RjNGa0lJMFVMWjJka3hlUEJnRGh3NHdJRURCeGd5WkVpRmIwU05KU01qZyt6c2JBSUNBb3dkaWhDaUFncUZBbE5UVS9Mejg5SHI5WWFobkE0T0RpeGZ2cHc1YytiZzcrOWY0ZCtYcUtnb2xpNWRDc0RNbVRNWk9uUm9wZGY3NXB0dldMOStQZjcrL3JSdjM3NWFNUllXRmxZNUI3aWl4SG5Ycmwwc1g3NGNuVTdIK1BIaksweE1uMy8rK1FxUGg4cVQ2YWVmZnJyQ3VJcVBGOVdqMFdqNC9QUFA2ZEtsQ3lFaElZYnRGWDBkTlJvTk0yZk9KRG82bWdFREJwVGFOM3IwYUZ4Y1hKZzdkeTd6NTgvSDA5T3p3aDdpdlh2M3NuZnYzbkwzeWZldzZaSmtWd2pSYXVSb0MvZzU5aVFua2k5ek15K05QRzMxZWd5YXZiK21NMzE2S3R5NGNWU2tMZnduTGhyaWpCMUk4MkN1TXFHdGVSdjZPbmJrL3ZaOXNGVEowRWhSTnpxZHJ0d2h4ZjM2OVdQeTVNbEEwYnpkL1B4OENnb0tTZzMzdExTMFpQSGl4UlVXbDR1UGorZk5OOThrS3l1TFNaTW1WWm5vbmoxN2xnMGJObUJyYThzNzc3eFQ3UkVmTjIvZXJOYXc2SkwwZWozcjFxMWo0OGFOUUZGQyt0UlRUMVY2aklXRkJUMTY5QURnekprejVPYm1sbWxUM2VIUE4yN2NxUGRpV0szQnBrMmJTRXhNWk83Y3VVRFJrUGpnNE9CeWZ3WUxDZ3FZTjI4ZUZ5NWM0TDMzM3NQWjJibE1tNzU5KzdKbzBTS2NuSnd3Tnpmbi92dnZaKzNhdFVSRlJURi8vbnhNVEV4S3RmL3d3dys1ZVBFaUN4Y3VwRTJiTmczeklrVzlrV1JYQ05FcW5FdUxablhrRHBMeU00d2RpaEIxa3FjdEpDbzdpYWpzSlBZbGhQT1MvOTEwYTlQQjJHR0pacTY4SGtsZlgxL0RZM056Y3pJeU1zb2t1MURVWTVxY25FeHljaktCZ1lHRzVDQXVMbzQzM25pRGxKUVVIbm5rRWNhTkcxZHBES21wcVN4ZXZCaUFHVE5tMUdncHNwb09ZMDVNVEdUWnNtV2NQWHNXbFVyRmxDbFRxcXhLRGVEazVHUklzaXJxeWEwcWp2TGlFZFVURXhQRCt2WHJlZUtKSi9EeThpSThQSnhwMDZieHlpdXZNR3JVcUZKdGI5MjZ4ZHk1YzRtSmlXSEpraVZsUmhBbEp5ZVRuWjJOcDZjbjNicDFNMngzZEhSa3lwUXB2UERDQzJ6ZHVwWFhYMy9kc08rWFgzNGhORFNVeVpNbjA3MTc5NFo5c2FKZVNMSXJoR2p4enFWRjgyN29KbU9ISVVTOVM4clA0TjNRVGN6dDhpaGQyM2dhT3h6UlRDbVZTbmJzMkZGbXUxYXJKVEV4a1Z1M2Jobld4ZjN5eXkvSnlja3hKTGZKeWNuazVPUVlqdm5razAvdzhmRWhQRHljZDk1NWg0eU1vaHVNeDQ0ZDQ5aXhZNVhHa1ptWlNWcGFHaVltSm56ODhjZGw5bGVXUkdablo3TnQyN1pLejUrZG5XMTQvT0dISDNMMjdGbmF0R25EVzIrOVJhOWV2UXo3MHRQVDJicDFLK1BHalpOYUFrMUlRVUVCQ3hZc3dNdkxpM0hqeGxGUVVNREtsU3Z4OWZYbDNudnZMZFYyOSs3ZHJGNjltcXlzTE5xMGFVTkVSQVErUGo2WW01c2IybnowMFVlY09uV0tsMTU2cWN6eDdkdTNaK3JVcVN4YnRneFRVMU5lZXVrbHRtN2R5c2NmZjh4ZGQ5M0Z3dzgvM0NpdldkU2QvQVlMSVZxMEhHMEJxeVBMdm9rVG9pVlpGYm1kOTN0TmtDSE5vbDVvdFZxZWZ2cnBVa2x1c1Y5KytjWHcyTXJLQ2hjWEY1eWRuWEZ5Y3NMWjJSbHJhMnZ5OC9PWk4yOGVHUmtaUFBiWVkzei8vZmMxNnNHc3p2emIyNldrcExCaXhZcHF0My83N2JkWnYzNDlZOGVPeGNIQndiQmRvOUV3ZCs1Y1FrTkR5Y3pNNU1VWFg2eFJIS0xoeE1iR2N2WHFWWlJLSlNOSGprU3YxNk5TcWZqb280OE1RNWhQblRyRk45OTh3L256NXhrOGVEQ1RKMC9teHg5LzVJc3Z2bURqeG8wODhzZ2pQUERBQTVpWm1mSHFxNjh5Yjk0OFZxeFlRWGg0T0srODhrcXBJY3NqUm93Z05UV1Z6ei8vbktOSGo1S1VsTVRRb1VPWlBuMjZzYjRFb2hZazJSVkN0R2cveDU2VW9jdWl4VXZLeitEbjJKT002ekRRMktHSUZrQ2xVdEd4WTBmYXRtMkx2YjA5am82T3FGUXFObS9lakllSEIzUG56c1haMmJsVUw5bnRaczJheGJsejUzajY2YWQ1N3JubktteFhVRkJnR0g1YVVaR2Z1KysrRzUxT1YrRTVnb0tDY0hGeFlkcTBhVUJSSWFIVnExZno2cXV2TW1qUUlFTzc1Y3VYazVpWUNCVE5RYjQ5THIxZXovTGx5d2tORGNYTnpZMG5uM3l5d210V3gvRGh3OHZkWHAwaDE2SXNIeDhmbGl4WmdvMk5EWkdSa1h6d3dRYzgrdWlqdUx1N3MzSGpSbmJ1M0VsTVRBenU3dTdNblR2WFVJenFoUmRlWU5Tb1VheGV2WnJQUC8rY0xWdTI4TlJUVHpGbXpCaVdMbDNLOHVYTFNVMU5MVFBuTnpFeGtZeU1ETlJxTlVsSlNVRFJ6WkJ6NTg3UnJWczM2ZlZ2SnVTN0pJUm8wVTRrWHpaMkNFSTBpaFBKbHlYWmJTQjZ2UjZkVGxlcmorSmppM3RJOVhwOXFjYzEyZGFZNXMyYlYrcDVlbm82bXpkdlJxdlZsaW5BbEoyZHpmYnQyeGs5ZXJSaFBtL1hybDNwMnJWcmc4YVlsWlZGYm00dXMyYk5Nc1FJUlVXejh2THlXTGR1SGNIQndZYnEwY1hWbElzVGw1TEZpdlI2UFN0WHJtVFBuajFZVzF1emNPSENLdGNOcmc1cmEydnV1dXN1dy9PdFc3ZlcrWnl0V2E5ZXZjakp5V0hldkhuNCt2cnl6RFBQQUxCOSszYlVhald2dmZZYUkwYU1NQ3hIVk16RHc0TWxTNWF3YTljdTFxNWRhL2daVUt2VnZQWFdXeFFVRkFCdzZkSWx6cDA3eDdGangvanp6ejlSS0JRTUdUS0VCeDk4a0FNSER2RGJiNzl4OE9CQkxDMHQ2ZFNwRTk3ZTNqZzdPOU83ZCs4S2w2QVN4aVhKcmhDaVJidVpsMVoxSXlGYWdOYitzNjdSYUNnc0xEUjhMdmxZcTlXaTFXclJhRFExZWx6OFlZeGtzenoyOXZaR3U3YXRyUzBLaGFMTUdxUlFOSS8zNTU5L0ppd3NqRGx6NWpSYVRLdFdyV0xQbmowVjdrOUlTS2kwZDdhNEoxbXIxZkwrKysremZmdDJRM1hwNmxaVXJvcTl2VDB2di95eTRYbERKcnYvL3ZlL0cremM5WDNOTys2NG84d3lRTlcxY3VWSzB0TFNXTGh3b2FGMzlmMzMzNjlXWmVUaHc0ZlR0MjlmYkd4c1NtMDNOVFZsejU0OUxGbXlCSUIyN2RyeDVKTlBNbkxrU01OTmtZQ0FBQ1pNbU1DdVhic0lEUTAxSk1ZcWxZcC8vT01mdFhvdG91RkpzaXVFYU5GYXpmSkNvdFZyN2ovcldxM1dzTFJOUVVGQnFjY0ZCUVVWSnJMRmo2dWJrS3BVcWxJZmFyWGE4TmpFeEtUVTgrSVBwVkpacHcrRlFtSDRBRXA5cnNtMjNidDMxL25yUEhYcVZMS3lza3B0SzIvcG9kdUgyU29VQ214dGJVbFBUeWM3T3hzckt5c0FMbCsrekMrLy9JSkNvU2hWYmJtaUlieVZxZXFZa3Z1dHJLeFl1SEFoZmZyMHFmRjFTc3JKeVdIKy9QbWNPblVLTXpNekZpeFkwR3pYL2JhMXRXMjBheFVYSHJ2ampqdHFkWHh0YnliODhNTVA3TisvbjZlZWVvcms1R1RPblR0SFRFd01qei8rT0E4OTlKQWhyc3JjUGx4KzNicDFlSGg0TUd6WU1ISnpjK25hdFN0dWJtNk1IRGtTTXpNekhuLzhjVU5iTXpNelB2amdBNTUrK21sbXpKaUJScU1oTFMwTkp5ZW5XcjBlMGZBazJSVkNDQ0ZFdlNzb0tDQXZMNC84L0h6eTh2SU1qeXRLYUxWYWJZWG5VcXZWbUppWUdEN1VhalVXRmhhbG5sZjJ1R1RpV3B4QXRsWnhjWEhsSmdUVktRaGxiMjlQZW5vNkNRa0orUGo0b05GbytPQ0REOURwZEl3ZVBScC9mMzlEMitvbU0zcTludGpZMkVxUEtZNnQ1SDVMUzB1Q2dvSUlDZ3JpeXBVcjFicFdzZUlsbGFLaW9saXdZQUhSMGRHR29jdUJnWUUxT2xkVFVqeE11ekVjT1hLRW8wZVAxcnAzdGpZMEdnMWZmdmtsQUJzMmJBQ0tmZzdhdFd1SGhZVUZreWRQTmd4SEJqaDQ4Q0NuVDUvbWxWZGVxZlM4di8zMkc1MDdkMmI0OE9HRzVhZUtLM2VibWxaZTlFK3RWa3VpMjhSSnNpdUVFRUtJYXRIcjllVG01aG8raXBQWTI1UGF2THk4Y2dzS0tSUUt6TXpNTURVMXhkVFVGR3RyYThQamt0dExQalkxTlMxVE9FYlVYVVhGb0I1NDRJRlNTL1NVNU9Ua1JGUlVGTmV2WDhmSHg0ZFZxMVp4NGNJRjNOemMrT2MvLzFtcWJYVUxNSlVzVUZYUk1jVUZxaXJhLzhJTEwxVHJXc1YyN2RyRjc3Ly96bnZ2dlVkK2ZqN096czRzV3JSSTVsdzJjV3ExbWdrVEptQnVibzZucHllZW5wNDRPam9hOW84WU1hSlUrN2k0T0U2ZlBsM3Arc254OGZHa3A2ZVhtVitla3BJQ1VLMmgwYUpwazJSWENDR0VFT2oxZXZMejg4bkp5U0VuSjRmYzNOd3lqL1B5OHNvTUZ5NU9ZTTNOelRFM044ZlcxdGJ3dVBpamVIOVZ2U1NpYVN1ZXUzajE2bFZTVTFQNTMvLytoMXF0WnNhTUdWaFlXQmcxTmxkWFYrYk9uVnRwbXpsejVwQ1FrQUFVemIrMHRyYkczOStmZDk1NXAweFM4L25ubjZQUmFQam5QLzhwTjF1YWtNY2VlNnpjN2ZuNStZYmlhRFZ4NGNJRkFMcDA2VkpxZTJSa0pGRDc0ZGFpNlpCa1Z3Z2hoR2dsQ2dzTHljcktJanM3dTh6bjNOemNNcjJ4S3BVS1MwdExMQzB0Y1hWMXhkTFNFZ3NMQzhQbjRnUzJ0UThOYmkzYXRtMEx3TzdkdTBsT1RnYmc1WmRmcG5QbnpzWU1DeWdhYmxvOFBMbXlOc1ZjWEZ4WXNXSUZMaTR1WlphUU9YcjBLRC84OElPaEVtOXpuY1BiVXVYazVCQVpHY25GaXhlSmlJZ2dQRHljWjU5OWxudnZ2YmZHNXpwNzlpeG1abVowN05peDFQYmZmdnNOT3pzN2ZIeDg2aXRzWVNTUzdBb2hoQkF0U0g1K1BwbVptV1JtWnBaSmFrdk9ad013TnpmSHlzb0tKeWNuUTFKYk1wbVZubGhSa3J1N08vRDMwajJQUGZZWUkwZU9OT3d2TEN6RXhNU2sxREgvK3RlL0NBOFByOWI1YTFQVXFsaDJkalk3ZCs2c3NrMUp4YStucEppWUdONTc3ejMwZWowVEowNnNjNktibXByS3h4OS9YS2R6aUNJeE1USE1tVE9IMk5oWTlIbzlUazVPQkFVRjhjUVRUOUM3ZCs5YW5mUFVxVk1FQkFTVXV1R3hjZU5HL3Z6elR5Wk9uRmhtQ1NQUi9FaXlLNFFRUXJRUVAvLzhjNm1FVnFsVVltVmxoYlcxTlE0T0RvYkhWbFpXV0ZsWmxlblJFcUlpdDI3ZDRyLy8vYS9oZVVoSUNNODk5MXlwTms4OTlSUURCZ3hneXBRcGhpVEIxZFcxMGdxNU5TbFFWWm1VbEJTV0xWdFdaYnZLeE1mSE0zMzZkTEt5c3JqampqdEtWZUV0R1V0Tmt2S3NyS3hTWHpkUmUyNXViZ1FIQi9Qb280L1NyVnMzM056Y0RQc3ErNTZVdDIvTW1ESGNkOTk5SkNVbEdlYjZKaWNuOCttbm43SjM3MTY2ZCsvT280OCtXdjh2UWpRNitTOG5oQkJDdEJBZUhoN1kydHBpWTJPRGpZME5GaFlXTXNSWTFGbG9hQ2p6NTg4bk5UWFZzTzMyWHRMVTFGUlNVbEk0ZVBCZ3FlcTNNMmJNcVBUYzFTbFE5Zm5ubjFkYXJmdnJyNzhtTlRVVkN3c0x3N0RUU1pNbUVSTVR3NjVkdThqUHoyZlBuajMwN05tejNNSnBBRGR2M21UYXRHa2tKeWNUR0JqSXpKa3p5LzNkVWF2VmhpVHJ4bzBiYURTYVNsK2ZoNGRIdFl0MWljcXAxV3BlZSsyMWN2ZFZWWEg1ZGw1ZVhzVEZ4V0ZxYW1xb3dMMTkrM2IyN3QxTFNFZ0lyNzc2cXR3TWJDRmEzWGRSbzlFUUhSMU5VbElTdWJtNWxmN3hGQzJIU3FYQ3dzSUNaMmZrcVp4RUFBQWdBRWxFUVZSbk9uVG9JSC9BaEJBdFVzK2VQWTBkZ21oQmNuSnkrT3Fyci9qNTU1L1I2WFJZV1ZreGNlSkVQdnZzTTQ0ZlA4NmxTNWZ3OC9NRC91NTlyV3JlYkczYzNvTjhPeXNySzJiUG5zM05temY1N0xQUGFOZXVYYW45VzdaczRjc3Z2NlJ2Mzc3TW1qV3J6UEdob2FITW16ZVB0TFEwL1B6OFdMUm9FZWJtNXVWZXk4M056WkM4RmlmVUZkbThlYk1NZzIwa2xWVmNyc3ptelpzTjd3bWZlT0lKdW5YclJuQndjS1hIYk4yNnRjeHdmZEYwdGFwMy9Da3BLVVJFUk9EbzZFam56cDJ4dHJhV1AwS3RoRmFySlNzcmkvajRlSTRkTzBaZ1lDQU9EZzdHRGtzSUlZUXdpcXFHNG9hRmhiRmd3UUpESWFxdVhidnl4aHR2NE9ycVNuSnlNdDk5OXgzdnZmY2VIMzc0SVJZV0ZvYTFibXM2eHpVL1A3OTJMK0F2NmVucHZQbm1tOFRFeFBENDQ0K1hTWFFCeG8wYlIyNXVMaHMzYnVUVlYxOWw0Y0tGaHJWUi8vZS8vN0ZxMVNvMEdnMEJBUUVzV0xBQUt5dXJjcS9sN3U2T2k0dUw0Zm5Zc1dOSlQwK3ZNRFk3Tzd0S1k2K29sMWswbnBKVnhCVUtSWldKN3UzSGlLYXYxU1M3S1NrcGhJZUhFeHdjakwyOXZiSERFWTFNcFZKaFoyZUhuWjBkcWFtcGhJV0ZFUlFVSkFtdkVFS0lWcW1pK2JIRnhYOThmSHh3ZG5aR29WRHczSFBQRVJJU1ltano1Sk5QY3ZUb1VhS2lvbmp0dGRkNCt1bW4yYlp0RzBDWjlVcUw2ZlY2a3BLU3NMS3l3dHpjSEpWS1JVNU9Edi81ejM4QVNxMlhXbDAzYnR4Z3hvd1p4TVhGRVJJU3dxUkprNENpRzl3WkdSbUdBbXNLaFlKbm4zMFdTMHRMdG16WlFsWldGa3Fsa2c4Ly9KRERodzhETUdUSUVLWlBuMTVwVWJhdnYvNjYxUFBhOWlaQzBmdlNwS1FrU1p5RWFHQ3RJdG5WYURSRVJFUklvaXNBc0xlM0p6ZzRtUER3Y1ByMzd5OURtb1VRUXJRNkZjMGovYi8vK3o5eWNuS3d0TFJrMGFKRm1KaVlsQm5TYTJabXhvSUZDNWcrZlRxWEwxOW16cHc1UUZIUFo0OGVQU3E4NXVUSms4bkt5Z0tLRXRDU2F6WVBHRENneHEvaDNMbHpKQ1FrTUhqd1lGNTg4VVhlZlBOTjdPenNpSXVMSXowOTNUQVhzOWk0Y2VNWU9YSWtwMCtmNXNNUFB5UXJLd3VWU3NYVFR6L05FMDg4MGVEejI1Y3VYY3E1Yytjd05UVWxKU1dGZ29JQ3VuWHIxcURYRktLMWF4WHY4cU9qbzNGMGRKUkVWeGpZMjl2ajZPaElkSFIwZzh3dkVrSUlJWnFpano3NnFOSjZKV3ZXckRFOHRyR3hxYkNkcTZzcm4zenlDVC84OEFObnpwekJ5c3FLeVpNbm8xUXF5MjJ2VUNqdzl2WW1ORFFVS09ycFZTcVZPRGs1TVhqd1lNYVBIMS9qMTNMUFBmY1FGQlJFKy9idFVTZ1VYTDU4bWN6TVRGUXFGUjA3ZG1UcTFLbGxqckd6czZOVHAwNVlXMXZqN096TTlPblREZk9PRzVxN3V6dTdkKzhHaWthY2RlclVpU2xUcGpUS3RZVm9yUlQ2a3JmVldxaGp4NDdSdVhQbkt1ZE9pTllsUFQyZEN4Y3UwSzlmUDJPSEloclFnd2VYR3pzRUlSck5mKytjWnV3UVJBUGF2WHMzdzRZTk0zWVlkYUxYNncwZlNxV3kzbnRUaTkvV1ZuWGVsSlFVYkcxdDYzVjAxNGtUSjhqT3ptYm8wS0YxanErbUd2dG40OGlSSXh3OWVwVFhYMys5MGE0cFJGVVU1ZnhpdFlxZTNkemNYS3l0clkwZGhtaGlySzJ0eWNuSk1YWVlRZ2doUkt1aFVDZ2FkTGh3ZGMvZEVEVTcrdmJ0VzJVYldRcE1pTVpWL2xpVEZrYXIxVXJWWlZHR1NxV1NwYWVFRUVJSUlZUm9vVnBGc2l1RUVFSUlJWVFRb25XUlpGY0lJWVFRUWdnaFJJc2p5YTRRUWdnaGhCQkNpQlpIa2wwaGhCQkNDQ0dFRUMyT0pMdENDQ0dFRUVJSUlWb2NTWGFGRUVJSUlZUVFRclE0a3V3S0lZUVFRZ2doaEdoeEpOa1ZRZ2doaEJCQ0NOSGlTTElyaEJCQ0NDR0VFS0xGa1dSWENDR0VFRUlJSVVTTEk4bXVFRUlJSVlRUVFvZ1dSNUpkSVlRUVFnZ2hoQkF0amlTN1FnaFJ6NGE0QkRLOGJkY2FIOWZCeW9tcC92ZmlaR2JUQUZHVjVXaG13OHlnQitsZzVkUW8xNnVwL281KzNPM1d6ZGhoQ0NHRUVLS1pVaHM3QUNHRWFDa3MxV2E4MW1rVXZSeDgwS01uc3pDWFk4bVhxbjM4UDMySEVXalhub0hPbmZncDlpVGZSUjl1c0ZoTmxHcG1CRDZBcjdVclBlMjkrVy9zQ2I2Tk90UmcxNnNKVjNNN3BuVytqNDdXYmRIcWRWek1pQ2NxTzhuWVlRbGhkQ3FWQ3ExV2kwcWxNbllvb2dtUm53a2hLaWJKcmhCQzFKTmNUVDRhdlE0QUJRcGVDeGpGMjZFL2NERWp2c3BqaDdvR0VXalhIZ0JUcFpvc1RWNkR4anJGNzI1OHJWMEJVQ21VcE9Sbk5lajFhdUpXZmlZV1NsT2dLTGFYL2UvaGpiUGZvdjNyYTF0WEQ3YnZTMGpiNEhvNVYzMlljbXFkc1VNUXpZU0ZoUVZaV1ZuWTJka1pPeFRSaEdSbFpXRnBhV25zTUlSb2tpVFpGVUtJZXFJSDNyLzRQNVowZTVJT1ZrNllLTlc4MmZsK1hqL3pEYWtGMlJVZTUycHV4M00rZHhtZUgwaU00SmU0UHhvc3pvYzgrakhZcGJQaCtVK3hKOWwyNDJ5RFhhK210SG9kWDF6ZHl6dkJEd1BnWSszS2ZlMTY4VlBzeVhvNXY1MkpKZTBzSE9ybFhFSTBKbWRuWitMajR5WFpGYVhFeDhmajVOUTBwNk1JWVd3eVoxY0lJZXBSbnJhUTk4Ny9USjYyRUFCN1V5dW0rdDliWVh1VlFzbHJBYU94VkpzQkVKNGV5K3BMT3hzc3ZydGNnM25LNjA3RDh5TzNJdm5tMm9FR3UxNXRuVW1ONGt4cWxPSDVZNTREY0d5a3VjeENORlVkT25RZ09UbVoxTlJVWTRjaW1valUxRlNTazVQeDh2SXlkaWhDTkVuU3N5dUVFUFVzUGplVkw2N3U1U1cvdS9rejdUcHJMKytxc0syNXlvU2J1V240MjdoeFBmc1dpeVArUzZGTzB5Qng5WGJ3NVVXL0VZYm5mNlpkNS8yTC8wTmZqV09IdCszSzc0bm55ZGNWTmtoczVmbjYybjY2MjQ5SGdRS1ZRa21nYlRzT0psMm84M20vdXJhZnI2N3RyL1h4cndXTTVrN25BQUIyM0RoWDZmZFhpUHFrVnFzSkRBd2tMQ3lNNE9CZzdPM3RqUjJTTUtMVTFGVEN3c0lJQ2dxU09idENWRUNTM1Rvb0tDakExTlMwMnUxemNuSmtUa1UxNlhRNjlIcTkvUEVXVFlham1RMmY5NTFjNCtPNnR2RmtiWi9ucTlYVzA4cUpEWGU4WE8xenYzYjZHNjVsSjFhcmJhQmRlNloxSG8xS1VUU2dKekx6eGwrSnRiYlM0MVFLSlZQODcyR0lTeUJEWEFLWkg3N0YwR3ZkMEtLemI3SG5aaGdBMzE4L3dxMzh6RWE1YmxVNi9qWFhHZUJNNmpValJpSmFJd2NIQjRLQ2dnZ1BEOGZSMFJGM2QzZXNyYTNsLzJVcm9kVnF5Y3JLSWo0K251VGtaSUtDZ25Cd2tHa1pRbFJFa3QxYWlvcUtZdWJNbVV5WU1JRVJJMFpVMlQ0akk0UG5uMytlcmwyN01uSGlSTnpkM1JzaHl1YnJpU2VlSURrNW1VOCsrUVFmSHg5amh5TkVzeFprNThIc29MR1lLVTBBaU1wT1lsN1k1bW9sclo2V1R0emg1QWNVSmN4enV6ekszTERONUdqeXEzWHRWYjBuMVQ3d0V0N3Q4a2l0ajUxOWJpTnBoVG4xRW9lMTJodzNpNkxlTksxZVIyamE5WG81cnhBMTRlRGdRUC8rL1ltT2p1YkNoUXZrNU9TZzFWWis0MHEwRENxVkNrdExTNXljbk9qZnZ6OXF0YnlWRjZJeThodFNTK2ZQbnljcEtZbmx5NWVUbDVmSG1ERmpLbTIvYXRVcVVsSlNPSGp3SUtOR2phb3kyUjArZkhoOWhndkE5dTNiUzkzNWJZaHJBT3phVlhwSVgxWFhlZnZ0dHhrOGVIQzUrNVJLbVZZdW1vWThiUUU3YnB3emRoaWxaR2h5cTJ6VHBZMG5zNEllTEpYb3pnbjlnZXhxSnF2WHNoTlpIUEVUc3dMSFlxSlU0Vy9qeHJ3dWovSnU2S1pxVll4dUNvV2dWTXI2Ni9IcVpQdjMzKzd3OUZoeXRBWDFkbTRoYWtLdFZ1UHI2NHV2cjYreFF4RkNpQ1pMa3QxYXV2ZmVlOG5KeVdIdDJyVjg5TkZINlBWNjdyLy8vbkxiSGp4NGtIMzc5Z0h3NG9zdjByMTc5OFlNdFZKS3BaSjI3ZHJWeTdsaVkyUFI2eXVlL2VmaDRWSHFlWHg4UEZxdHR0eUV0dmc4TWl4TE5CWFptdnhtTnplemw0TVBiM1FlZzZteTZFLzlsYXlFYWllcEpaMUxqZWE5ODF0NUsvQitWQW9sdnRhdXpPLzZHSE5DZnlDanNPcUV1eVVKS0pIc0hxL0JHc3BDQ0NHRWFIeVM3TmJCUXc4OVJIcDZPdDk5OXgyclZxM0N6OCtQd01EQVVtMlNrcEpZdVhJbEFQZmRkMStWUGNERmJ1OGRMVTk4ZkR6ang0K3ZkdnZ5V0Z0YnMyNWQ5ZGQ0ZlBIRkYzRjBkR1QrL1BsbDlqM3d3QU5rWjFlOHZFcko2NlNscGZIb280K2lVQ2dJQ0FpbzhCanAyUldpeUtDL0NpSVY2QW81a1h5bHl2YkQyM1psY3NkaHBlYm8xbVQ0OGUxT3BWemhnNHUvOFdyQWFCU0FsNVZ6VWNMNzV3K1ZEaEYrOE9EeVdsMFA0TDkzVGpNOHJzbjg1THBlcTdxZTl3M2hlZCtRR2g5WGw2K0pFRUlJSWFwUGt0MDZtalJwRWlrcEtiUnYzNzVNb3F2WDYzbnZ2ZmZJek15a1o4K2V2UFRTUzBhS3N2NWN1blNKakl5TU9wL24wS0ZENlBWNnVuWHJWdTdhY0RxZERwQ2VYU0dLdlI0d0dvRGtncXdxazkwbk9nemlFYy8raHVkL3BGeGwrWVZmNmx4WTZtRFNCYXhOTFBqblh3bWVwNlVUYzdzOHl1elE3OGxzWlQyOFFnZ2hoR2o2Sk5tdEFhMVd5ejMzM0ZQaC9pKysrS0xDZmFkUG42N3cyTnIyeWpabkJ3OGVCQ0FrcFB4ZUVVbDJSVk0ydWwxUDdFeHFYMWs5dlRDSFgrTk8xMk5FUmV4TUxIblI3Mjc2T3Y0OWgyOVBRaGhyTHUxRXE5ZFZlYndDTUZXYVlLWlNZNlkwd1V4bGdwbFMvZGZub3UwNW1ueXVaaVhnODFkRllrOHJKOTRKZm9nNWYvN1FZdWF2eHVXbTFQczVtOExjWlNHRUVLSzFrV1MzQmhRS0JWWldWcFcyMGV2MTVPUVVEZW1ycW0xcmxaYVd4cmx6NXpBMU5hMndNRlZoWWVPdDVTbEVUZDNqMXIxT3lVdGNia3FaWkxkNEdHMWNiZ3BUVGxWL2FnRVVyZFg3WVB1K2pIVHZnYlhhM0xBOVI1T1BBdmhYcDVHWUt0V1lLdFdZS05XWWxYaHNxaXA2YnFKVVlhbzBRVkdMMTlQUnVpMnpnc1l5TDJ4TG82N0QyMUJxK3ZXdmp0b01reFpDQ0NGRTNVaXlXd05LcFpLZmZ2cXAwalkzYjk3azZhZWZCbURUcGsyWW1KZzBSbWgxVnBQS3pBa0pDV1hhTDE5ZS9UbG9lL2JzUWF2VjhvOS8vS1BjR3dKNnZaNjh2S0lDT2pkdjNzVFoyYm5hNXhhaU5kTHA5WXgyNzRtbDJxelVka3UxR1hlNUJqZEtESUYyN1hrcjhINFdodjhYamI3bEw0SGlhR1pqZUp6Y1JOYi9GVUlJSVVScGt1dzJJSVdpTm4wa3huRjdwZVRiNWVUa2tKeWNEQlFOTGI1OTZTUXpNN1B5RGl0WDhiRHRlKys5dDl6OTJkblpobXJNMGRIUmRPblNwZHJuRnFLeDFhVFlVRVAxN2hYb05CeE11c0RkYnQxcWRKeFdyeU5YVzBDdXRvQThiU0Y1MmdKeXRZV0d4M202UW5JMUJlVHJTbS9MTDI2aksyUmNoNEVFMnhYOS9laHU3OFcwenZleDdQeldhZzJiYnM0Kzd6dlo4RmdLVGdraGhMaGRWRlFVVGs1T1dGdGJWOWdtSXlPRCtQajRTb3UxaXJxUlpMZWVsVng2cHprbHU1VlZaTlpvTkV5Yk5zMlE3RG81T2RXb2duTko4Zkh4WExseUJiVmFUY2VPSGN0dGMrdldMY1BqcTFldjF1bzZOUlVlSGw3dTlzcVdVcEoyemI5ZFM3STdJWlIram41RVpTZHlNeStONVB3c01qVzU1R2p5eWZrcm9jM1I1QnVTMjF4dEFZVzZ1dmZBTGc3L0x3dTZQWTYzbFFzQS9Sdzcwcyt4STBkdVJkYjUzRUlJSVVSSlY2NWM0Y3FWcWxja3FJeVBqNC9oUGVpbVRadks3SGQzZDJmQWdBR0crakZWS2ErK1RIWjJOdE9tVGNQQndZRWxTNWJnNEZEKzFLZlZxMWV6ZCs5ZVpzNmN5ZENoUTZ1OGxsNnZKemMzbCt6c2JISnljc2pLeWpKOFpHUmtrSkdSUVhwNk9tbHBhYVNtcHBLU2tzS3FWYXV3c2JHcDh0d3RsU1M3OVV5ci9mdk5ZMjJLSzlWa09IRnRqbE1xbGV6WXNhTkc1MTZ4WWdYaDRlRU1HalNJUTRjTzFTWThBemMzTi9yMjdjdUpFeWY0K09PUGVlT05OOHEwaVltSk1Ud09EUTJ0MC9XcUt5SWlvc0o5MWIxcEllMmFhTHVLYjZpMktKY3piekx4K01lTmZ0MGNiUUh6dzdhd3RQdVR0REd4Wk5XbEhaTG9DaUdFYUJDSER4OW0vZnIxZFRySEUwODhZVWgyUC8zMDB6TDcrL2Z2ejVFalI5aTVjMmUxemxkZW9Wa3JLeXRlZSswMTVzK2Z6NnV2dnNyeTVjdkxUTXM3ZXZRb2UvZnVwWHYzN2hYV3NObTllemRmZi8wMWVYbDU1T2Jta3A5Zi92S0JLcFVLYTJ0cmJHeHNzTFcxeGRiV0ZuZDNkd0lDQXNqTHk1TmtWMVR0Z1FjZXFGYTdrajFLMVQwRzRNY2ZmMnlTYThxdVdyV0tYYnQyNGVucHliUnAwK3FjN0NvVUNsNTk5VlVtVFpyRXJsMjdHRFZxRkVGQlFhWGFSRWRIbDNxY25wNk9uWjFkbmE1YmxVY2VlYVJCenkrTTU5T0Q1ZmZhMTVmT3R1MGE5UHpOUVdwQk52UER0bUNtTk9GeTFzMHkrOTBzN0prVjlHQ2RydkZXNFAwVTFtSXU4TUx3LzNJak43Vk8xeFpDQ05HMDFIWWxrL0k2aHlaTW1NQ1RUejVKV0ZnWXI3NzZLaDA3ZGlRNE9CaGZYOTl5emxCOUF3WU00STAzM21EeDRzVjg5ZFZYVEo4KzNiQXZMUzJORlN0VzRPcnF5dXpac3l2c0lBc01ER1RFaUJGWVdGaGdZV0dCcGFVbFZsWldwS2FtOHVXWFg1S1ZsY1hLbFN2eDgvT3JVNnd0bVNTNzFaU2RuZDJneHhRbnlUWDU1WTJQajJmOCtQRTFQcTQ2TkJvTksxZXVaT2ZPblRnN083Tm8wYUo2cXk3dDVPVEVRdzg5eElZTkcvajIyMjladEdoUnFmM256cDBEb0Z1M2JwdzdkNDdqeDQ4ellzU0llcm0yRVBWdFViZHh4ZzZoU1lqSlNhNXduNGxTVmVlbGQxek1hM2ZEeTBSWi84dVhxUlIvMzVoczZYT1RoUkNpTW5xOTNtalQ5bEpTVW1yMFhydXEralNuVHAwQ1lNaVFJWFRvMElGZXZYclZPQ2FOUnNQMzMzOWZhbHRRVUJBdUxpNTgrKzIzaG0xLy9QRUhhV2xwREJreWhGOS8vYlZVK3djZWVNRHdudHZkM2QxUStCYUt2dDQvL2ZRVFgzenhCVzNidHVXdHQ5NHFrK2pHeE1Td2R1MWFIbnp3UVhyMzdsM2oxOURTU0xKYlRkVk5KbWZNbUdINFpSa3hZa1NwdXpqTlJXcHFLZ3NXTE9EUFAvL0V4Y1dGOTk1N0QxZFgxM3E5eHFoUm8vajIyMjg1ZGVvVUdSa1oyTnJhQWxCUVVFQkVSQVFLaFlJbm4zeVNjK2ZPc1hmdlhrbDJoYWdCYzVVSjN3MTRwVkd1TmU3SUIrUnBtLzl5UXpWaHB2cTd5bjVtWVo0Ukl4RkNDT013TlRVRklEMDluVFp0MmhnbGhrOC8vWlE5ZS9aVXUzMVY3K1ZQbmp5Smo0OFBIVHAwcUhWTWhZV0ZmUFhWVjJXMmg0V0ZsZHQrLy83OVpiWU5HemFzM0E2bXMyZlBzbWJOR3BLU2tuajIyV2NaTTJaTXFSNWhqVWJEbGkxYldMOStQVlpXVm9hbFVGczdTWGJyMFkwYk4vampqejlRS0JSWVdGaXdhOWN1eG80ZFcrZGhFSTNwK1BIanJGaXhncFNVRkh4OGZGaXdZRUdETFAzajVPU0VwNmNuMGRIUlhMaHdnYjU5K3dKRmN6RUtDZ29JQ0FpZ2UvZnV1TGk0Y09iTUdSSVRFM0Z4Y2FuM09JU29xN2YvL0w3cVJuK1ozL1d4Qm95azZicWVmYXRXRll0TFZxOSs3ZlEzWE10T3JNK3dhczNCOU8rSjROa2FTWGFGRUsxUDhhb2NpWW1KUmt0MjMzcnJMZDU2NjYxUzIzNzg4VWZXckZsVDR4R1BLU2twWExwMGlXZWZmWmFzckN3S0NncHFkSHh4QWFyaTkvOFZHVDU4T0lNSEQrYnR0OSt1MW5uMWVqMUhqaHpodDk5KzQrVEprd3djT0pESmt5ZWpWQ281ZXZSb3FlSlVSNDhlSlRvNm1wRWpSL0xjYzg5VldnVzZOWkZrdHg1OSt1bW42UFY2K3ZUcFE3ZHUzZmo4ODg5WnVuUXBxMWV2YnZMcjdhYW1wdkxKSjU4WTdwRGRkZGRkdlBiYWF6VmFVcWltMnJkdlQzUjBOSW1KZjcrQjNiWnRHd0NEQmcxQ29WQXdkT2hRdnYvK2V6WnQyc1JMTDczVVlMRUlVVnRoNlRGVk56S3l1TnlVZWoxZlhZY2tOM2Z1Rm4rL3NjdlU1Qm94RWlHRU1BNDNOemVjblowNWZ2dzR2cjYrdFNySzJwUWNPM1lNS0hyL08yL2VQTTZjT1ZPajQ2dVRYTmRtcFFpRlFzRTMzM3hqV0ozazBLRkRIRDU4R0JzYkcrenM3TWpMeXlNcEtRa29tdjYzWnMyYVp0WEoxaGdrMmEwbjI3ZHY1OUNoUXlnVUNwNTY2aW44L1B6WXZYczMxNjVkWTlteVpjeVlNYVBKTGtXMGJkczIxcXhaUTI1dUxsWldWcno0NG92bERodk96TXdFYWxkbHVqekZ2NXpGWDVkTGx5NXg5dXhaMUdxMW9ZREF5SkVqK2VHSEg5aTJiUnVQUHZwb2cvUXlDOUhTVFRsVnU2WENLdEpRNndVM0YvNDJmNjh6ZmpXcmFmUTJDeUZFWTFJb0ZOeDc3NzFzMkxDQmZmdjJNWFRvVUtNa3ZDVlg4SUNpd2svbGJWZXBWSWJlNlBKWVdGaWcxK3U1ZnYwNjQ4YU40KzY3N3k3VFpzbVNKUXdZTUtEQ3lzblZWZE9DdEcrODhRWlpXVms0T0RoZ1oyZUhqWTBOcWFtcGZQdnR0L3oyMjIvNCtQZ3dZY0lFN3JqakRvNGZQODc1OCtjWlBYcDBuV0pzU1NUWnJRY25UcHpnd3c4L0JJcm1vZ1lHQmdKRjgzZW5UcDNLdm4zN01EYzM1MS8vK2xlVHJMamN1WE5udEZvdGd3WU40cVdYWHNMSnlhbE13UUc5WHMvR2pSc0JjSFIwck5WMVRwMDZ4Y1dMRnpFek15TXNMSXpJeUtMbFNZckx2My8rK2VmbzlYcUdEaDFxR0E3aTd1N09vRUdET0hqd0lLdFdyV0x1M0xsMWVhbENDRkZuZlJ6L3ZtdCtQaVBPaUpFSUlZVHhPRHM3RXhJU3dwNDllNGlQajZkZnYzNjR1cnBpWjJmWGFCMDhreVpOcXRaMkp5Y252dnZ1dXdyUE0zVG9VSGJ2M3MySEgzN0l1blhyeWszY2x5eFpncGVYRnlFaEllV2VJejA5bllNSEQxWjRqZUoxZTIvY3VGR21LTlh0K3ZYcloramdLZGxUbTVTVXhJWU5HL2p0dDk5d2MzTmp4b3daM0hubm5ZYXY5NTkvL3NrUFAvekF4WXNYbVRwMWFwTWZXZG9ZSk5tdG94MDdkdkQrKysrajBXZ0lDQWpneFJkZk5Peno4ZkZoMXF4WnZQdnV1MnpidG8ya3BDVGVmUE5ObzgxdHFJaVhseGZyMXEwclZZVHExcTFiakI4L0hqczdPOHpOelVsUFR6ZjA3QTRiTnF4VzE3R3dzQ2d6YVgvRWlCRjA2dFNKZmZ2MmNmcjBhZFJxTmM4ODgweXBOaE1uVHVUSWtTTWNPWEtFSFR0MmxIdTNUUWhqYWUyOW5LMk5uNDBibnBaT2h1ZFh5bGxxU1FnaFdvdXVYYnZpNXViR3RtM2Jxa3pnU3Jyampqc1lNR0JBbmE5LysvRGhrbk4yRXhJU1NFeE1wRXVYTHRVNjE3UFBQc3ZreVpNNWZQZ3dnd2NQTnN6ajdkMjdkNW5rTnlVbGhjek16RkxGckJJU0V2amdndytxdk03Rml4ZTVlUEZpcFcwV0xWcFVhalRqaFFzWCtOLy8vc2Z1M2JzSkNBaGc5dXpaOU92WEQ0VkNnVjZ2Sno4L245emNYRWFQSGsxK2ZqNC8vL3d6VVZGUnpKMDcxOUNCMUZwSnNsdExHUmtackZtemh0Mjdkd1BnNysvUDRzV0x5OXhCdWVPT08zajMzWGRac0dBQnAwNmQ0dm5ubitlRkYxN2dycnZ1YWxMRG1tK3Z0dXpzN0l5dHJTMjNidDB5YkhOeGNlSCsrKzluNU1pUnRicEdwMDZkZVBqaGh5a29LTURHeG9ZdVhiclFxMWV2VW44Y0hudnNNZHEyYlZ2cU9BOFBEOGFPSGN1bVRadDQvLzMzYWQrK2ZabTFlWVVRb2pHTTZ6Q3cxUE1sM1o1azI0MHovQlovbG94Q3FYd3BoR2g5bkoyZGVmcnBwN2x4NHdieDhmSFZLdTVVMVRKQTllR3p6ejdqK1BIakxGdTJqSUNBZ0NyYisvajQ0T1hseFlrVEp4ZzhlREE3ZCs3a2l5KytZUFhxMWZqNys1ZHFPMjNhTkJ3ZEhWbTJiSmxobTYrdkw1czNiNjd3L0Z1MmJPRzc3NzVEb1ZDd2N1VksycmR2WDJIYjRtck0yZG5aVEpnd3dUQTgyOXpjbk16TVRGYXRXc1cvLy8xdjh2UHp5Y3ZMSzNjKzhJVUxGNWd5WlFvTEZpekF4OGVueXRmZlVrbXlXME1GQlFYODl0dHZmUFBOTjRhZXpzR0RCek50MmpRc0xDektQZWFPTys1ZzVjcVZ6SjgvbjVzM2I3Smt5UksyYk5uQ0k0ODh3dURCZzJzOXg2RzRwSGhESmMwYk4yNUVwOU9oMVdwUnFWUjFIb0t0VnF1WlBIbHlxVzFaV1ZuTW5qMmI3T3hzZkh4OGVPcXBwOG85ZHNLRUNadzhlWktvcUNobXpwekozTGx6NmQ2OWU1M2lFYUkrL0NmNlVMWGJQdEZoVUFOR0l1b2lyYURxUkhXb2F4QTk3TDFLYmJNMXNlQXh6d0U4Mkw0dit4TEMrVG51RkRkeVU4c2NHOTRNQ3BrSklVUnRLUlFLM04zZEs1MFgyOWltVFp2RzFLbFRlZi85OTFtelprMjEzaTkzNk5DQmhJUUU5SG85TzNic3dNZkhwMHlpQ3pCNjlHaldyRmxEWkdTa1liOUtwY0xPcnZ3MTRRc0xDOW03ZHkvdTd1NWtaR1N3WWNNR0ZpOWVYR1U4VmxaVzlPalJnMXUzYnVIbzZJaTF0VFhXMXRaWVdWbGhhV25KaVJNbkRBbTloWVVGbHBhV21KdWJZMjV1enVYTGwzbjc3YmVaTTJjT1gzNzVKV3AxNjB6N1d1ZXJyb1dVbEJSMjdOakJUei85UkVwS1VXVlRTMHRMbm4vKytXcE5BdmYzOTJmdDJyVjg4Y1VYL1BycnIxeTZkSWxGaXhheGR1MWFCZzhlekVNUFBWU21SN09ZWHEvbi9QbnpXRnRiWTJscGlabVpHYm01dVd6ZHVoVUFlM3Y3V3IrdXJLeXNDdWM3MUZSTjEvUEt5c3BpNXN5WlJFVkZZV05qdzl5NWN5djhSVFExTldYdTNMbTgvUExMWkdSa01IUG1USjU3N2prZWZQREJKdFZETGxxZlRkZVBWYnV0Skx0TjE4VGpIMWU2UDlqT2cvL3JPTnp3L0hMV1RXSnlraG5zM0JtVlFvbXBVczNkYnQwWTRkYVZ3MGtYMlJKem5LanNKRVA3MlRWWW9rb0lJVVRsOUhvOTJkblpaYmJuNStjRFJlOHhBZDU4ODAxTVRVM0p6czR1ZCszYTIyazBHZ0JPbno1TmJHd3NyN3hTL3ByMTk5NTdMK3ZYcitmNzc3K3YxakpDR3pac0lDRWhnWC85NjEvazVlV3hkdTFhTm03Y3lPT1BQMTdsc1RObnpnUWdMeStQME5CUSt2VHBZOWlYbUpqSThlUEhEUjFBa1pHUjZIUTZuSjJkNmRHakIvUG56OGZLeXFyVkpyb2d5VzYxWEwxNmxaZGZmdGt3TEVPcFZESjgrSEFtVEppQWs1TlRGVWYvemNyS2lxbFRwekpxMUNpKyt1b3JqaDA3UmtwS0NrZVBIbVhDaEFrVkhxZFFLSmcvZjM2cEljVWwxYVdIVTZmVGxhbFkxeGppNCtPWlBYczJNVEV4bUp1Yk0zLysvQXFUL1dMdTd1NHNXYkxFVUpWdXpabzFPRGc0TUdUSWtNWUpXb2dHZENMNU1nREorWmxHamtUYzdoOHVnYnprTndJVFpkRy96RHh0SVNzdS9NcU4zRFIraUQ3S3c1NzlHZUlTaUVxaFJJR0NRYzRCREhRTzRHVHlGVGJISE9OUzVnMGp2d0loaEdoWlVsTlRlZXl4aXRldWYvREJCOHRzKyt5eno4cHRHeHNieTc1OSs4ak96dWJVcVZQY2Q5OTliTjY4R1d0cjZ3cnIxRmhZV0RCcTFDZzJiZHJFelpzM0szMFB1M2Z2WHI3Nzdqc0NBd01OVXdHUEhEbkN1blhyTURNekt6ZlcyK1htNWpKcjFpeENRME5ac1dKRnVmT1FkVG9kUzVZc0lURXhrYWxUcHpKaXhBaDY5T2hSNWJsYk9rbDJxOEhIeDRkcDA2YXhZc1VLN3JyckxoNSsrT0U2elRYdzlmVmwvdno1UkVWRnNYWHJWZ1lQSGx6bDNTWnZiKzh5eWE2bHBTVTllL1lzTXpTNEpteHRiZG15WlV1dGp5L3BnUWNlS1BjdVczbXVYTGxDWEZ3Y2xwYVd6SjgvdjlwemNQMzgvRmk1Y2lYdnZQTU9mZnIwa1VSWHRCaUxJMzZxY0orTVhUQU9Kek1iSnZvTVlZQlRKOE0yclY3SFI1SGJ1WkZiTkgvcVpsNGFxeUszODhQMW96enMwWSs3WElQL1NucWhyNk12ZlIxOStTUGxLditKUHN6VnJBU2p2QTRoaEdocDdPM3QrZjc3bW8yWXFXaUlzVUtoWU5HaVJVRFJTTXpldlh1emVmTm14bzBiaDdtNWVZWG51Ly8rKzltOGVUTS8vdmhqcVFLMUpXM2F0SW5QUHZzTVoyZG4zbjc3YmNOb3hEbHo1dkRhYTYveDhjY2ZjKzNhTmY3di8vNnZ3dW1RNmVucHpKdzVrMHVYTHZIUGYvNnp3b0piU3FXU2hRc1g4czQ3NzdCczJUTEN3c0tZT25WcXErN1ZCVWwycTIzbzBLRU1IRGdRVTFQVGVqdW5sNWNYVTZkT3JWYmJSWXNXb2RQcDBPbDBobVdCNnZyREd4QVFnTFcxZFozT1VWSndjREM1dWJsbHRwYzNLZjdPTys5aytuRWVJenNBQUNBQVNVUkJWUFRwK1ByNjR1M3RYYVByZUhsNThmSEhIMWY0UjBHSWxzYlovTzkvMERxOXpvaVJ0QTV1RnZiYzU5NlRZVzI3WXFMOHU2WkNnVTdEc3ZPL2NDcmxTcGxqRXZQUytmalNUdjRiZTVJbk9neGtvSE9BNFNaRkx3Y2ZlanI0Y1B6V0piNkxQc3oxblBKSDZRZ2hoS2dlaFVKUmIxV0cyN1ZyeC9yMTYxR3IxVGc1T1RGNzltek16TXdZTzNac3BjYzVPenN6ZVBCZ2R1ell3Zmp4NDB0MVhNWEV4UERSUng5eDVzd1p2THk4V0xCZ1FhblJvTGEydHF4WXNZSTVjK2F3YmRzMlRwNDh5VFBQUE1Pd1ljTktGYnVOaVlsaDFxeFpKQ1ltTW4zNmRJWVBIMDVsM056YytQREREMW02ZENuYnRtM2oyclZycmI0aXN5UzdOVkNmaVc1dEtKWEtlbDJuOTZPUFBxcTNjd0VzV0xDZzNPMmZmUEpKdWR0cnU0UVJVSzlKdWhDTm9XVFNWQjZWUW9tWlVrMk90blFWU3d1VktlTzkvMTdBUHIwYWhaUnVaNHpsa1J6TmJQaThiKzFIbmR4dVJjOW5xbTVVaGVkT2ZGTGhNSEVydFJuOUhQMFk0aEpJY0J2UE1yM3A4Ym1wckx6d1B5NVhzZFRRamR4VS9uM2hWN2JFSE9jcHJ6dnA1VkIwczA4QjlIZnlvNTlUUi9ZblJQQ2Y2RVBja2lIclFnaFJLMVVsZlRWVlBBeFpyOWZUbzBjUGdvS0NVS3ZWWkdWbFlXVmx4Ymx6NXdESzlQUSs4c2dqOU83ZDI5QUJjK25TSmJaczJjSytmZnZRNi9XTUhqMmF5Wk1ubDl0RGJHdHJ5N0pseTlpd1lRUGZmLzg5SzFhc1lOMjZkWVNFaERCeTVFaGlZbUo0NzczM1VDcVZMRm15aE83ZHUxTlFVTUNaTTJkbzA2WU5Db1dDMDZkUFkybHBXZXE4RmhZV3pKa3poMDgvL1pUTm16Zno0b3N2OHNrbm4xVFlzOTNTU2JJcmhCRDFiSkJ6QU1uNW1TVGxaNUNqTFVDcjB6SGM3ZTloUjFtRmVXV09NVk9aOE8wZEw2UFY2OGpXNUpPdkt3VEF3ZFFhbGVMdm0xeGhVdFczWGlpQURsYk9kTFB2UUU5N0g0THMycGY2T2hmTDF4WHlVK3hKdHNTY29GQ25xZmI1bzdLVFdCRCtJMTNhZURMUlp3amVWaTUvWFZmQlVOY2dCamwzNHBlNFA5Z1NlNEljVFg3OXZDZ2hoR2dscGsrZlhxdmpTaTRWVkI2RlFzRkREejBFd1BidDIvbjN2Lzl0MktkVUt1bmR1M2VwOW41K2Z2ajUrUUZ3OHVSSlF6R3BybDI3OHR4eno5RzVjK2RLcjZkV3E1a3dZUUxEaHcvbjY2Ky81c0NCQXh3NmRJaEhIbmtFTXpNelhGeGNlUGZkZDJuWHJwMmgvZHk1Y3lrc0xEU2NvN3k1eXdxRmdzbVRKOU91WFRzU0VoSmFiYUlMa3V3S0lVUzl1OWV0TzRGMkZhK2ZWN0pLYjdFY1RUNkplZW00bU50aGEySUJsQjJtbjFhUXc5YTRVeldPSnk0M3BjYkhWS2FkUmRYRG9iUTZiYjFmdDY2ME9pM21LaE5lN1RTS1FMdjJXS3Nybm91VnJjbG4xODAvK1RuMkpHbDFXRDgzTk8wNnI1OWV6MTJ1UVR6aE5RZ0gwNkpSS1NaS05XTTkrdEhXd3A1bDU3ZlcrdnhDQ05HYTJOalk0Tzd1em9nUkkycDEvTWFORzJuVHBvM2grWkFoUS9EeThpcTNiYytlUFhucXFhZlE2L1dZbUpqUXUzZHZRMkpibmo1OStqQjE2bFI4ZlgwSkRBeXNVVnp0MnJWajVzeVpQUC84ODJpMVdod2RIWEYwZEtSbno1NmxSblVxbFVxV0xsMUtibTR1ZXIwZUZ4ZVhTcWNEVm1mRm1KWk9rbDBoaEtoblY3TVNLMHgyMHdweTJIVDlhTG43b25OdTRXaG1VNnFIVWFmWGsxYVl6ZG5VS0RaR0h5RzFvSHBGNEVxYWNtcGRqWStwVEhXR1JhY1Y1dFQ3ZGV2TGxhd0UranAyTExOZEQxeklpR052UWhpSGtpNlFweTBzZTNBdDZOR3pKeUdNdzdjdThwam5BTzVyMXd1VlFrbTJKcDh2cis2cmwyc0lJVVJyOE9DREQxYXJlbkZGMXEwci9YOXAxcXhaRmJaMWNYSDVmL2J1UEM2cTg5NGYrR2NXWUFhR25SRVlsbUZIUVJCMzFCaEZUZExlUkp2V2V4dWJwTFUxemRxYnBFbDY4OU0wcTFtTVdacTFzYzEyNjAzU3BJbTlKczBlbzFMaVF0d1EyWkZWZG9aaDJHR1k1Znorb013RldXUWJ6c0I4M3E4WFlaZzVjODRYZ3pLZmVaN24rMkRyMXEzak92L0dqUnNuVkZjL3RWbzk2T3ZobGkrTzFLQ0toc2V3UzBRMHhZN3JpeUdSOUszRGxmNXJPNXB1aXhIMTNTMUliOHhIOTBYcmN2czlsYmZmZGx2eXIvOEtFQ1pVdzFRRnRlays5M1Q0NkVJbWx2aEZJZFl6R0VhckNia3RWVGh0S01lSnB2UFE5M2JZN2JvOUZoUDJsdjhUaHhweWNYUDBlbnpia01OMXUwUkVSSGJFc0V0RU5FNjc4aitHcTJUa2Z6N3pXNnVSMzFvOXFXc0lBLzQ3WGowV0UzNTI3S1ZKWFg4MDlqejNkQkFnNFBuQ3orRHJxc0w1OWpwWXBybkRkVldYSGcvbmZEaXQxeVFpSW5KR0RMdEVST05VMCtWWWExRnAvQnA2V3RIUTB5cDJHVVJFUkdSSFU3ZVBEUkVSRVJFUkVaR0RZTmdsSWlJaUlpS2lXWWRobDRpSWlJaUlpR1lkaGwwaUlpSWlJaUthZFJoMmlZaUlpSWlJYU5aaDJDVWlJaUlpSXFKWmgyR1hpSWlJaUlpSVpoMkdYU0lpSWlJaUlwcDFuQ0xzeW1ReVdDd1dzY3NnQjJPeFdDQ1R5Y1F1ZzRpSWlJaUk3TUFwd3E1U3FVUkhSNGZZWlpDRDZlam9nTHU3dTlobEVCRVJFUkdSSFRoRjJGV3IxYWl0clJXN0RISXd0YlcxQ0FnSUVMc01JaUlpSWlLeUE2Y0l1MXF0Rm5xOUhnYURRZXhTeUVFWURBYm85WHBFUkVTSVhRb1JFUkVSRWRtQlU0UmR1VnlPaElRRTVPYm1NdkFTREFZRGNuTnprWkNRd0RXN1JFUkVSRVN6bEZ6c0FxYUxuNThmRWhNVGtaZVhCMzkvZjJnMEdxaFVLb1lkSjJHeFdORFIwWUhhMmxybzlYb2tKaWJDejg5UDdMS0lpSWlJaU1oT25DYnNBbjJCTnpVMUZaV1ZsU2dzTEVSWFZ4ZTdORHNKbVV3R2QzZDNCQVFFSURVMUZYSzVVLzNvRXhFUkVSRTVIYWQ3eFMrWHl4RWRIWTNvNkdpeFN5RWlJaUlpSWlJN2NZbzF1MFJFUkVSRVJPUmNHSGFKaUlpSWlJaG8xbUhZSlNJaUlpSWlvbG1IWVplSWlJaUlpSWhtSFlaZElpSWlJaUlpbW5VWWRvbUlpSWlJaUdqV1lkZ2xvbGxOSVhNUnV3U2lhY0dmZFNJaW9zRVlkb2xvVmd0UytJaGRBdEcwNE04NkVSSFJZQXk3UkRTckxmT1BFYnNFb21uQm4zVWlJcUxCR0hhSmFGYjdVZWhTcU4yOHhDNkR5SzdVYmw2NE5uU3AyR1VRRVJFNUZJWmRJcHJWM0dXdStFM2NWV0tYUVdSWC94bjNBeWhscm1LWFFVUkU1RkFrZ2lBSVloZEJSR1J2MlMyVitHUHgxOUFaMjhRdWhXaktxTjI4OEo5eFAwQ3lUN2pZcFJBUkVZbEtJcEZJaHR6SHNFdEV6cUxMMG90UHFrL2loTDRFOVQwdDZMR1l4QzZKYU53VU1oY0VLWHl3ekQ4R1B3cGRDbmVPNkJJUkVUSHNFaEU1bys3dWJxU25wOE5vTkdMdDJyWHc4WEdNcnIwR2d3SGZmdnN0bGkxYkJxMVdPeVhuYkc1dVJrWkdCbHhjWExCbXpScW9WS29wT1M4UkVSRTV0dUhDTHRmc0VoSE5Za2FqRVJrWkdlanA2Y0hxMWFzZEp1Z0NnSStQRHhRS0JlcnE2cWJzbkg1K2ZsaXpaZzNNWmpNT0h6NE1nOEV3WmVjbUlpS2ltWVZobDRob2x1cnQ3VVZHUmdZNk96dHgyV1dYd2QvZlgreVNCcEZJSkFnT0RrWjlmVDJtY3BLUnI2OHYwdExTSUpWS2taNmVQcVZobW9pSWlHWU9obDBpb2xuSVpETGh1KysrUTF0YkcxYXVYQW0xV2kxMlNjTUtEZzZHeVdTQ1hxK2Ywdk42ZVhsaC9mcjE4UFQweE5HalIxRmFXanFsNXljaUlpTEh4N0JMUkRUTG1NMW1IRGx5QkFhREFTdFdyRUJRVUpEWUpZMG9NREFRVXFuVUxxT3ZDb1VDYTlldVJWQlFFTTZjT1lOejU4NU42UWd5RVJFUk9UYUdYU0tpV2FSLzZySmVyOGZ5NWN1aDBXakVMbWxVY3JrY0FRRUJkcHRxTEpmTHNXclZLa1JIUjZPb3FBaVptWm13V0N4MnVSWVJFUkU1Rm9aZElxSlpvcWVuQitucDZUQVlERWhOVFVWWVdKallKWTFKY0hBd1dsdGIwZFhWWlpmelN5UVNMRnEwQ01uSnlhaXVyc2JodzRmdGRpMGlJaUp5SEF5N1JFU3pRRmRYRnc0ZlBveU9qZzZzV3JVS29hR2hZcGMwWnNIQndRQ0ErdnA2dTE0blBqNGVLMWV1UkVkSEJ3NGNPSUNHaGdhN1hvK0lpSWpFeGJCTFJEVER0YlcxNGRDaFF6QWFqVml6Wm8xRHI5RWRqcWVuSjFRcUZXcHJhKzErclpDUUVLeGZ2eDVLcFJJWkdSa29LQ2pnT2w0aUlxSlppbUdYaUdnR014Z01TRTlQaHlBSVNFdExjN2p0aGNZcUpDUUVEUTBOTUpsTWRyK1dwNmNuMXExYmgvRHdjT1RtNXVMWXNXUFRjbDBpSWlLYVhneTdSRVF6VkYxZEhkTFQweUdUeVpDV2xnWnZiMit4UzVxdzBOQlFXSzNXYWRzVFZ5NlhZL255NVZpNGNDSHE2dXJ3N2JmZm9xV2xaVnF1VFVSRVJOT0RZWmVJYUFZcUxpN0drU05IYktPVUtwVks3SklteGRmWEYwcWxFdFhWMWRONjNaaVlHS1NscGNGaXNlRGd3WU1vTGk3bXRHWWlJcUpaZ21HWGlHZ0dzVnF0T0hYcUZMS3pzeEVhR29xMWE5ZENxVlNLWGRha1NTUVNoSWFHb3I2K0htYXplVnF2N2Uvdmp5dXV1QUxCd2NISXpzNUdSa1lHdXpVVEVSSE5BZ3k3UkVRemhORm9SRVpHQnNyTHk1R1FrSURVMUZUSTVYS3h5NW95SVNFaHNGZ3NkdS9LUEJ3M056ZXNYTGtTUzVjdVJYTnpNNzc1NWh0Y3VIQmgydXNnSWlLaXFjT3dTMFEwQTdTMXRlSGd3WVBRNi9WWXZudzVFaE1USVpGSXhDNXJTZ1VFQkVDaFVFejdWT2FCSWlJaWNPV1ZWOExiMnh2ZmYvODlNak16MGR2YksxbzlSRVJFTkhHelowaUFpR2lXcXFtcHdjbVRKMjJOcVB6OC9NUXV5UzRrRWdsQ1FrSlFXVmtKaThVQ21Vd21TaDBlSGg1WXUzWXRpb3FLa0plWGg2YW1KaXhac21UR2JlbEVSRVRrN0RpeVMwVGtvS3hXSzdLeXNuRHMyREY0ZW5waXc0WU5zemJvOWdzSkNZSFpiRVpEUTRPb2RVZ2tFc3lkT3hmcjE2K0hxNnNydnZ2dU8yUm1acUs3dTF2VXVvaUlpR2pzSkFMYlRoSVJPWnlPamc1a1ptYkNZREFnTGk0T1NVbEprRXBuLy91VFZxc1ZuMzc2S1lLRGc3RnMyVEt4eXdIUVYxTnhjVEh5OC9NaGxVb3hmLzU4UkVkSHo3cHA1RFN6bU0xbVZGWldRcWZUb2J1N0d4YUxSZXlTYUJySVpESW9sVXFvMVdwb3RkcFoxYmVCYUxJa3cveGladGdsSW5JdzFkWFZPSFhxRkNRU0NaWXRXNGJnNEdDeFM1cFdwMCtmeG9VTEY3QnAweWJScGpJUHA3T3pFMmZPbkVGOWZUMThmWDJ4ZVBGaStQcjZpbDBXT2FIbTVtYms1K2ZEMzk4ZkdvMEdLcFhLb2Y2dWtQMVlMQlowZEhTZ3RyWVdlcjBlQ1FrSnMzN0dEOUZZTWV3U0VUa3dpOFdDN094c2xKYVd3dC9mSDZtcHFYQjNkeGU3ckdtbjArbVFucDZPNWN1WEl6dzhYT3h5aHFpdXJzYlpzMmZSMDlPRDZPaG96SjgvSHk0dUxtS1hSVTZpdWJrWmVYbDVtRDkvUHQ5c2NYSUdnd0c1dWJsSVRFeGs0Q1VDd3k0UmtjTnFiVzNGaVJNbjBOTFNncmx6NXlJeE1kRXBwaTBQUnhBRWZQSEZGL0R5OHNMcTFhdkZMbWRZSnBNSmVYbDVLQ2twZ1p1Ykc1S1NrcURWYWptMW1lektiRFlqTXpNVGlZbUpETG9Fb0MvdzV1WGx6YnF0NklnbWdtR1hpTWpCV0sxV0ZCVVZJVDgvSDY2dXJsaTZkQ203L2dMSXpjMUZZV0VocnJubUdpZ1VDckhMR1pIQllFQldWaGIwZWoyOHZiMlJuSnpNLzM5a042V2xwZWp0N2NXOGVmUEVMb1VjU0VGQkFWeGRYUkVkSFMxMktVU2lHaTdzT3Vld0FSR1JBMmhwYWNIQmd3ZVJtNXVMc0xBd1hIWFZWUXhLLzZMVmFpRUlBcXFxcXNRdVpWUyt2cjVZdDI0ZFZxeFlBWXZGZ3UrKyt3NFpHUmxvYVdrUnV6U2FoWFE2SFRRYWpkaGxrSVBSYURSb2Ftb1N1d3dpaDhUNURrUkUwOHhxdGFLZ29BQUZCUVZ3YzNQRHFsV3IrQUwySXA2ZW52RDE5VVZsWlNWaVkyUEZMdWVTUWtORG9kRm9VRlpXaHZ6OGZCdzRjQUJhclJiejU4OTN5blhYWkIvZDNkMVFxVlJpbDBFT1JxVlNvYXVyUyt3eWlCeVMwNFZkdHVwM1RtelZUNDdDWUREZzVNbVRhRzF0UlVSRUJCWXNXQUJYVjFleHkzSklXcTBXWjgrZVJYdDdPenc5UGNVdTU1S2tVaWxpWW1LZzFXcFJWRlNFNHVKaVZGVlZJVFkyRm5Qbnp1WC9aNW8waThYQ3JzczBoRXdtNCt0Wm9oRTQxU3YrZ2EzNjU4MmJ4MWI5VG1SZ3EvN016RXkyNnFkcFp6YWJVVkJRZ0tLaUlpZ1VDcXhldlpwVGxpOGhQRHdjMmRuWnFLeXN4UHo1ODhVdVo4eGNYRnhzZS9IbTVlV2h1TGdZcGFXbGlJbUpRVnhjSE56YzNNUXVrWWlJeUNrNFRkaGxxMzduSnBQSjRPM3REVzl2YjdicXAybFhWVldGN094c2RIZDNJekl5RWdzV0xPQldOV1BnNXVhR29LQWdWRlpXSWpFeGNjWjFPbFlxbFZpeVpBbmk0dUpRV0ZpSW9xSWluRDkvSGxGUlVZaVBqNGRTcVJTN1JDSWlvbG5OS2NLdTJXeEdmbjQrZ3k0QjZHc29NMy8rZkxicUo3dHJiVzFGVmxZV2REb2QvUHo4c0hMbFNyN0JNazVhclJhWm1abG9hbXFDV3EwV3U1d0o4Zkx5d3JKbHk1Q1ltSWpDd2tLVWxwYWl0TFFVRVJFUmlJK1A1eHBNSWlJaU8zR0tWL21WbFpYdzkvZG4wQ1ViWDE5ZitQdjdvN0t5a3EzNmFjcjE5dllpTHk4UHBhV2x0dTJFdUFmcnhHZzBHcmk2dXFLc3JHekdodDErSGg0ZVdMeDRNUklTRWxCVVZJU3lzaktVbDVjakxDd004K2JOZzVlWGw5Z2xFaEVSelNwT0VYWjFPaDMzcEtNaE5Cb05DZ3NMR1hacHlnaUNnUEx5Y3VUazVNQmtNaUUyTmhZSkNRbWNzandKTXBrTUVSRVJLQ2twUVVwS3lxeFk3NnBVS3BHU2tvSjU4K2JaMXZOZXVIQUJ3Y0hCaUkyTnhadzVjL2pHQ0JFUjBSUndpckRMVnYwMEhMYnFwNmxVWDErUG5Kd2N0TFMwSURBd0VDa3BLUnlwbXlLUmtaRW9MaTVHUlVVRjR1UGp4UzVueXJpNXVTRXBLUWx6NTg1RlNVa0pTa3RMa1pHUkFaVktoWmlZR0VSRVJQQ05FaUlpb2tsd2lyRExWdjAwSExicXA2bWcwK21RbTV1THBxWW1lSHA2WXVYS2xRZ0pDUkc3ckZuRnk4c0xhclVhWldWbGlJdUxtM1dqbmk0dUxwZzNieDdpNCtOUlcxdUxrcElTbkQxN0ZybTV1UWdQRDBkTVRBeTh2YjNGTHBPSWlHakdjWXF3UzBRMDFmUjZQWEp6YzlIWTJBZ1BEdyt1eTdXenFLZ29mUC85OTlEcGRKZ3paNDdZNWRpRlZDcEZhR2dvUWtORDBkcmFpdExTVWxSVVZOaldLOGZFeEVDajBVQXFsWXBkS2hFUjBZekFzRXRFTkE0dExTM0l6YzFGWFYwZGxFb2xGaTFhaE1qSVNBWVFPd3NORFVWV1ZoWktTMHRuYmRnZHlOdmJHNHNXTFVKU1VoSXFLaXBRVWxLQzQ4ZVBRNmxVSWlJaUFscXRGcDZlbm1LWFNVUkU1TkFZZG9tSXhxQ3RyUTE1ZVhtb3JxNkdtNXNiVWxKU0VCVVZ4U1VTMDBRcWxTSWlJZ0xuejU5SFQwOFBGQXFGMkNWTkN4Y1hGOFRHeGlJbUpnYU5qWTBvTFMxRlVWRVJDZ29LNE92ckM2MVdpL0R3OEZuUnVJdUlpR2lxTWV3U0VZMUNwOU9odUxnWXRiVzFjSFYxUlZKU0VtSmlZcmcvc3dpaW9xSnNqYXJtenAwcmRqblRTaUtSSURBd0VJR0JnZWp0N1VWVlZSVXFLeXR4OXV4WlpHZG5JeWdvQ0ZxdEZocU5obS9BRUJFUi9RdGZyUkVSWFVRUUJGUlhWNk9vcUFnR2d3RktwUkpKU1VtSWpvNW1kMXdSZVhwNllzNmNPU2dySzBOOGZMelRybzkyZFhWRmRIUTBvcU9qMGRIUmdjcktTbFJXVmlJek14Tnl1Unlob2FIUWFyVlFxOVZPKzJkRVJFUUVNT3dTRWRtWVRDYVVsNWZqL1BuejZPcnFncmUzTjVZdFc0YXdzREN1eVhVUVVWRlJ5TXpNUkgxOVBZS0RnOFV1UjNRcWxRcUppWWxJVEV5RVhxOUhaV1VscXFxcVVGRlJBYVZTQ1kxR2c1Q1FFS2pWYXY0TUV4R1IwMkhZSlNLbjE5WFZoWktTRXBTVmxjRmtNaUV3TUJCTGxpeEJZR0NnMktYUlJVSkNRcUJVS2xGY1hNeXdleEYvZjMvNCsvc2pKU1VGZFhWMXFLNnV4b1VMRjFCYVdnb1hGeGNFQlFVaEpDUUVRVUZCbktGQVJFUk9nV0dYaUp5U0lBalE2WFFvS3l0RGRYVTFKQklKd3NQREVSY1h4ejFOSFpoVUtrVnNiQ3pPblR1SGxwWVcrUGo0aUYyU3c1RktwUWdKQ1VGSVNBaXNWaXQwT2gxcWEydFJVMU9EcXFvcVNLVlNxTlZxaElTRVFLUFJRS2xVaWwweUVSR1JYVERzRXBGVDZlN3VSa1ZGQmNyTHk5SFoyUWszTnpmRXg4Y2pKaWFHTC9wbmlNaklTT1RuNTZPNHVCakxsaTBUdXh5SEpwVktiWTJ0Rmk1Y0NJUEJZQXUrWjg2Y3daa3paK0RyNjJzYjhmWHg4ZUU2WHlJaW1qVVlkb2xvMXJOYXJhaXZyMGRaV1JucTYrc0JBSUdCZ1VoT1RvWkdvK0ZheGhuRzFkVVZFUkVSS0NzclExSlNFdCtrR0FkZlgxLzQrdm9pTVRFUm5aMmR0dUNibDVlSDNOeGN1TGk0WU02Y09iWVBMeTh2c1VzbUlpS2FNSVpkSXBxMU9qbzZVRjVlam9xS0N2VDA5TUREd3dNSkNRbUlpSWlBdTd1NzJPWFJKTVRGeGFHa3BBUWxKU1ZJU2tvU3U1d1p5Y1BEQTdHeHNZaU5qVVZ2Ynk5ME9oMGFHeHZSMk5pSW1wb2FBSUJDb1JnVWZqMDhQRVN1bW9pSWFPd1lkb2xvVmpFYWphaXRyVVZsWlNWME9wMXQvV0pVVkJTM1lwbEZQRHc4RUJJU2dyS3lNc3liTjQvN0hrK1NxNnVyYlowdjBEZmRYNmZUb2FHaEFZMk5qYmh3NFFLQXZqLzMvdUNyVnFzNXFrNFQ4czkvL2hQNzl1M0R3b1VMc1czYnRpazVaMGRIQjFRcTFaU2NheXExdHJhaXM3TVRMaTR1VUt2VllwZEQ1SFQ0Nm9DSVpqeWowWWlhbWhwVVYxZWpzYkVSZ2lEQXg4Y0hDeGN1UkhoNE9GeGRYY1V1a2V3Z1BqNGVOVFUxcUt5c1JIUjB0TmpsekNwS3BSTGg0ZUVJRHc4SDBCY2tHaHNiMGREUWdKcWFHcFNYbDl1TzgvUHpzMzM0K3ZxeTB6TmRVbmw1T1FvTEM2Y3MvUDN2Ly80djNuMzNYVHo3N0xOMi9iZWdwNmNITDd6d0FxNjU1cG94elNneG1VeTQ4ODQ3VVZkWGgxV3JWdUhSUngrMVcyMUVORHlHWFNLYWtYcDZlbXdCVjZmVDJRSnVZbUlpd3NMQ0hQSWRmcHBhL3Y3KzhQUHpRM0Z4TWFLaW9qaHFiMGNxbFFvcWxRcFJVVkVRQkFHdHJhM1E2L1ZvYm01R2MzT3piZG96QUhoNWVkbkNyNysvUDd5OHZMZ3Uzc0g4OUtjL2hjRmdtTkp6K3ZyNjRzTVBQeHpUc2JXMXRRQmdtMGt3R1JhTEJjZVBIMGQ3ZXp1MmI5K09GMTk4Y2RCNXI3amlpZ21mT3pZMkZxKzk5cHJ0Nnc4KytBQ0hEaDNDc1dQSDhOUlRUMTB5OEg3NDRZZW9xNnNEQUJ3N2RneG56NTVGU2tyS2hPc2hvdkZqMkNXaUdhTS80RlpWVmFHcHFja1djT2ZQbjQvUTBGQUdYQ2NVRnhlSHpNeE0xTlhWUWFQUmlGMk9VNUJJSlBEeDhZR1BqNDl0Rk0xa01zRmdNS0M1dVJsNnZSNzE5ZldvcUtnQUFNaGtNdmo2K3RwR2ZyMjl2ZUhwNmNrQTdBREN3c0ttNUR4VlZWWGpPcjY2dW5yS3JpK1R5ZkRZWTQvaDNudnZSV2xwS2U2Ly8zNjgrT0tMdGxGalgxL2ZZWjhuQ0FKYVdscEdQZWJpYmVoKy92T2ZvNnlzRE1lUEg4Y0REend3YXVDdHFLakErKysvRDdsY2pzMmJOK052Zi9zYm5uMzJXYnorK3V0YyswNDBqU1NDSUFoaUYyRnYzMzc3TFRaczJDQjJHZVNBK0xQaDJQcGZqTlRYMTZPK3ZoNU5UVTBBQUI4Zkg0U0ZoVEhnRWdSQndCZGZmQUdsVW9sMTY5YUpYUTROME4zZFBXajAxMkF3d0d3MkErZ0x6Q3FWQ3Q3ZTN2RHk4b0tYbHhlOHZiMmhVcWtZZ2tjeFZiK3ora2QyRHh3NE1BVlY5WTJlWGp5eXUzbno1aEdQYjI5dmh5QUljSGQzbi9CNisvZmVldzhLaGNMMnRjRmd3RzkrOHh2b2REcG90VnE4OE1JTDhQVDBIUEg1M2QzZDJMUnBFd0NNNjgvQlpETGhnUWNld05telo2RlVLdkgwMDA4aklTRmgwREZ0YlczNHovLzhUOVRWMVdIcjFxMjQ4Y1liOGVTVFR5STlQUjNKeWNuWXRXdlhsQyt2NGVzWklrQXl6QlF2anV3U2tVUHA2ZWxCUTBNRDZ1dnIwZERRQUtQUkNJbEVBajgvUHlRbEpUSGcwaUFTaVFUeDhmSEl5c3BDWTJNajVzeVpJM1pKOUM5S3BSS2hvYUVJRFEwRjBQZkdSRWRIQjlyYTJ0RGEybXI3WEZOVGcvNzMzU1VTQ1R3OVBZY053WnltUHJPMHRiVmQ4cGl1cnE0Sm4vL2lzUnBmWDE4ODl0aGp1T2VlZTZCV3EyMGgybXExb3E2dWJseFRwZ1ZCUUcxdDdiRFBjWEZ4d1NPUFBJSzc3cnJMMXNCdFlOZzFHbzNZdVhNbjZ1cnFrSnljakovOTdHY0FnTHZ2dmhzbEpTVTRkKzRjbm5qaUNUenl5Q09ReVdRVCtkYUphQndZZG9sSVZGYXJGVTFOVGJhQTJ6K3RUS2xVUXFQUklDZ29DSFBtekdHVEtScFJaR1FrQ2dzTGtaZVh4N0Ryd1BxRHJLZW41NkFRWWJWYTBkSFJZUXZBYlcxdGFHbHBRWFYxOWFBUTdPN3VEZzhQanlFZjd1N3VVQ2dVRE1NVGRPYk1HYVNrcEF3YVVhK3JxOE9iYjc2SlRaczJZY0dDQmNNKzcvUFBQNGVQancrV0wxOCs3T01qalpaKy9mWFhlTzY1NXhBVEU0TTllL1pNL2hzWUlEWTJGczgrK3l4aVkyTWhsOHRoTnB0eHp6MzNvSzZ1RG0rOTlkYVFhY2tqT1hUb0VKNTc3amxjZi8zMStQblBmejdrY1pWS2hTZWZmQkt0cmEyWU8zZXU3ZjYydGpZOCtPQ0RLQ2dvUUZoWUdCNTk5RkZib0ZXcFZOaTFheGZ1dXVzdUhEOStIUGZmZno4ZWZ2amhNZGRFUkJQRHNFdEUwMG9RQkxTMXRVR24wNkcrdmg0Nm5RNW1zeGxTcVJScXRSb0xGaXhBVUZBUXZMeTh4QzZWWmdpWlRJYTVjK2R5ZEhlR2trcWx0bEhjZ2F4V0s5cmIyOUhhMm9yMjluWjBkbmFpczdNVDlmWDE2Tzd1SG5LT2dlSDM0akRzNXViR01EeU1mZnYyNGM5Ly9qTnV1KzIyUWRPT3Yvbm1HMlJrWkNBK1BoNkppWWxvYm00ZTlQZXF1N3NicjcvK09nRGcvZmZmSDljMTgvTHlBUFN0dDdlSGVmUG0yVzdMNVhKRVJVV2hzTEFRTDc3NEloNTU1SkZMUHQ5b05PS3R0OTZDMld3ZTlXY21PRGdZd2NIQnRxK3JxcXJ3NktPUDRzS0ZDd2dNRE1SVFR6MDFaQnAxVUZBUW5uNzZhZnkvLy9mL2NPN2NPZHgrKyszWXNXTUg5d29uc2lPR1hVSkZSUVZDUTBPNVR5WFpoZGxzaGw2dmgxNnZSMU5URTVxYm0yRXltUUQwZFcyTmpJeEVVRkFRMUdvMXAzVFJoSEYwZC9hUlNxWHc5dlllZHVUTGFyV2lxNnZMRm9BSGZoZ01CaGlOeGtISFN5UVN1THE2UXFGUXdNM05EUXFGWXREdGl6ODd5N3JoSC83d2gvam9vNC93bDcvOEJaZGRkaGtDQXdNaENBSU9IRGdBdVZ5T3RMUTAzSDc3N1FDQVBYdjIyRjRuSERwMENGMWRYZmpKVDM0Q2QzZjNjVjJ6UCt3T0RLWDJkTk5OTitHNzc3N0RrU05IY1Bqd1lhU2xwWTE2L0FjZmZBQ2RUb2ZRMEZCY2Q5MTFsenkvSUFqNCtPT1A4ZFpiYjhGb05DSThQQnk3ZCs5R1FFREFzTWRIUlVYaHBaZGV3bzRkTzFCYlc0dDc3NzBYYTlhc3djMDMzNHpBd01BSmZZOUVOREttR3llM2QrOWV2UGZlZS9qMXIzK05uLzcwcDJLWFE3TkFaMmVuTGRqcTlYcTB0clpDRUFSSUpCTDQrdm9pSWlJQ0FRRUI4UGYzaDFLcEZMdGNtaVU0dXV0Y3BGS3BiVHVrNFpqTlpsdjQ3ZXJxZ3RGb1JFOVBqKzF6YzNNemVucDZiQTJ6THViaTRtSUx2MjV1Ym5CeGNZRmNMaC95ZWFUNzVITDVqQmhKOXZEd3dLMjMzb3BkdTNiaDFWZGZ4ZU9QUDQ3ang0K2pvYUVCYVdscFVLdlZTRWxKd2NjZmY0eDkrL1poeTVZdHRuQW5rVWh3N2JYWGp1dDZUVTFOdUhEaEFnQmcvdno1azY2L3BxWUdEejMwMEtEN0ZBckZvTzJDdkx5OHNIWHJWcno2NnF2WXMyY1BsaTVkT3VMUFRWbFpHVDc0NEFNQXdGMTMzV1hiTXpvckt3dlBQUFBNb0dObE1obmVmZmRkbkQxN0ZudjI3SUVnQ0ZpOGVERWVlT0NCUzg1TTBtZzBlUG5sbDdGNzkyNmNQSGtTR1JrWlNFdExZOWdsc2dPRzNYR1l6RjV0b3htNHJtWHo1czBqTm5YNDVTOS9pUnR1dUFFMzNuamp1SytoMVdyeDVKTlBEcmsvUGo0ZWdpRGd2ZmZldzVWWFhna2ZINTlCajQvM2U1WktwZmo2NjY5dFgyL2J0bTNNV3hLRWhZWGg3YmZmdzc4K3d3QUFJQUJKUkVGVXRqVnp1SlIxNjliaDVwdHZIbGQ5TkxWNmUzdlIydG9LZzhGZ0M3ZzlQVDBBQUZkWFYvajcreU1zTE15Mkh5cEhic21lSWlNalVWQlFnUHo4ZklaZEp5ZVh5MGNjRlI3SVlyRU1Dc0hEZmU3bzZJREpaSUxaYkliSlpCclNHR20wR2dhR1lJbEVBcWxVQ29sRU11ajJ4WjlIdTg4ZTFxMWJoeSsvL0JLWm1aazRldlFvL3Y3M3Z3TUFmdnpqSHdNQXRtN2RpdlQwZEx6NzdydElTMHREYVdrcEtpb3FzR3JWcWtIVGVNZmk1TW1UdHR1Lyt0V3Z4bDNyNDQ4L2p0VFVWTnZYSnBOcHlHdU1nUjJhKzExOTlkWFl2MzgvYW1wcThOWmJiK0h1dSs4ZWNvelpiTWJ1M2J0aE5wdnh3eC8rRUFzWExyUTlaalFhYmJzQjlPdi8vN0Z3NFVMY2NNTU5BSUJmL09JWDJMOS9Qd0RnMm11dkhmSC9tZGxzaHBlWEY1NTg4a25zMzc4ZkxTMHRXTFZxMVZqK0NJaG9uQmgyeDBraWtkZzZTMDdXd09ZYkZ4djQ3bDU3ZXp1NnVycHMvMmcyTkRTTSsxb2o3ZW1XbXBxSytQaDRGQlVWNFoxMzNzR2RkOTQ1N0hGajJRdHZ0RkM3ZHUxYTIrMFRKMDZncTZ0cjBIM3A2ZW0yMjVkcVJOVC9qbng3ZS9zbGE2S3BJUWlDYmUxY1Mwc0xXbHRiMGRyYU9xaVRwcWVuSjRLRGcrSHY3NCtBZ0lCUnQzd2dzb2YrMGQyelo4OXlkSmZHUkNhVDJkYjJqcFhGWXJFRjM0R2ZoN3R2NEdPQ0lNQnF0VUlRQk5zNUJ0N1gvM20wK3k1K1EzcXEvT1kzdjhHdHQ5Nks1NTkvSHUzdDdVaE9UclpOTTFhcFZManBwcHZ3L1BQUDQ5VlhYNFhCWUFBQVc4QWJqOHpNVEFCOXI2VUVRYkIxM1I2TklBaTJmWGt2RG84UkVSR0RCZ3hHZW9OZUxwZmpwcHR1d3A0OWUwWU1sVmFyRlZxdEZtMXRiYmoxMWxzSFBaYWFtanJxZGJadTNXcTczZDkwNjVwcnJobjI5VXhMU3d0Mjd0d0pyVmFMdSsrK0d6LzV5VStHclllSXBnYkQ3amk1dWJuaDdiZmZucEp6YmR5NDBUWUtkckYzMzMzWGR2djN2Lzg5VHB3NGdkallXQURqMnc5dUxMWnMyWUxkdTNmYk5tQy9tRlFxSGRQM1BOb284TzkvLzN2YjdXM2J0cUdycTJ2UWZRUEQ3dDY5ZTBjOHo3bHo1N0JqeHc2NHVycGkvZnIxbDZ5SnhzOW9OQTRLdEMwdExXaHJhNFBWYWdYd2Yrdm9BZ01ENGUzdERSOGZIM2g3ZTdOYk1qbUUvbVkwSE4wbGU1SEpaSkRKWkhCemM1djJhMy83N2JkMk9XOUVSQVEyYnR5SVR6NzVCRURmNjRLQnJycnFLdnpqSC8rd2hkWFUxRlRiYTVLeDZ1enN4SWtUSjJ6bmYvLzk5eEVURTRPbm4zNTYxT2VkT25VS08zYnNnRktwUkdKaTRyaXVPZERxMWF1eGVQSGlFZGNZdTdxNjRvRUhIa0JEUThPNDN2d1lqMU9uVHVINTU1OUhVMU1UU2t0TDhlTWYveGpoNGVGMnVSWVI5V0hZZFhBOVBUMDRlL1lzRkFyRmlPMy9KMnZWcWxYWXUzY3YvUHo4N0hMK2ljak16RVIyZGpadXVlVVcyN3FuMHRKU1BQend3N0Jhclhqa2tVZnM5dWZoREV3bUV6bzZPbXdmbloyZDZPam9RSHQ3KzZBM1lKUktKWHg4ZkJBVUZHUUx0WjZlbmpOaUxSbzVwNEdqdXpxZGJzUTM4WWhvc0JVclZ1Q1RUejZCUkNJWk1qMVpJcEhnOXR0dng3MzMzZ3RnYUJnZWk0eU1ESmpOWnFqVmFtemR1aFVIRGh6QW1UTm5VRk5UTStvZXVKOS8vam1BdmpmVUp4dEN4OUpNeXg3clpnMEdBOTUrKzIxODlkVlhBSUNZbUJnODlOQkQwR2cwVTM0dElocU1ZWGVDR2hvYUpyUjJ0dDlZUjJkUG56Nk4zdDVlckZ5NTB0WW9ZYklLQ3d1SE5GcTQyR2dqdWYwanplKy8vLzZJM1FZdjlvYy8vTUYydTdtNWVjaDlGenQ0OENEUzA5UFIzTnlNKysrL0h3ME5EZGl4WTRkdFJIamdtaDBhWG5kM3R5M0VYaHhxZTN0N0J4MnJVQ2lnVXFrR2hWb2ZIeCtPMXRLTTFEKzZtNXViZThuT3EwVFU1NTEzM2dIUU4yMTR6NTQ5US9wOFZGUlUyRzZmTzNkdTNLT3NuMzc2S1lDK05jSXltUXhYWDMwMTl1N2RpNy84NVMrRFpub05sSitmajZOSGowSXVsdy9hR21rc1hudnROZHY2MlV1NVZIK1NpYzZvNitycXdzY2ZmNHkvL2UxdjZPcnFncXVySzY2Ly9ucGNkOTExM0FHRGFKcndiOW9FeVdTeUVkZXgxdGJXd21LeGpHbWQ2NlVjTzNZTUFFYmN0SDBpZW50N1VWTlRNK1QrL25WQll6V2VaaGxmZnZubG1PN3J0MlBIRGtna0VodzZkQWlkbloyb3JLeEVTMHVMclVXL016T1pUT2pwNlJueG8zODdEb3ZGWW51T1JDS0JoNGNIVkNvVndzTENiRjFNKys5ajR5aWFUV1F5R2ViTm00ZXNyQ3pVMXRaeTlJVG9FZzRmUG95OHZEd3NYTGdRVFUxTk9ISGlCREl6TTIxdkxMZTN0MlB2M3IyUXkrV1F5V1Q0NjEvL2lnMGJOb3g1NWtSQlFRSE9uejhQQU5pd1lRTUE0Q2MvK1FuMjc5K1A5UFIwYk55NEVjbkp5WU9lWXpLWjhNb3JyMEFRQkZ4NzdiWGovbnVzVkNvdnVSNjR2eUdvUGZaMTM3dDNMNzc0NGd0MGRIUUFBRmF1WElsYmJybGwxRkZzSXBwNkRMc1RGQkFRTU9MbzU4OSs5ak0wTlRWTmVtMnYyV3pHc1dQSElKRklwblFrTXprNWVWREg1SDVQUFBFRS92blBmMTZ5STJCL2lCcFBRQnI0cm1oL2grYlJtajFJcFZKczM3NGRnaURZMXZQZWZQUE4rTUVQZmpEbWE4NEVWcXQxU0RPVDN0N2VVY1Bzd0JEYlR5cVZRcUZRUUtsVTJocEZEUXl6N3U3dW5IcE1UaVVxS2dybno1L0h1WFBuRUJRVTVEVDdwaEtOVjFkWEYxNS8vWFhJWkRMODVqZS9RVTFORFI1NTVCSDg2VTkvd3BJbFN5Q1h5L0htbTIraXRiVVZXN1pzZ1Z3dXg3dnZ2b3ZYWDM5OXhCSFppL1gzSVZtMmJCa2lJaUlBOUUwcDNycDFLMTU1NVJVOC9mVFQyTE5uejZEdTJTKysrQ0pLU2txZ1Zxdng4NS8vZk56ZjE2OSs5YXRST3o1M2QzZGowNlpOQUdEclFEMlZQdnp3UXdCQVNrb0tmdldyWHlFaElXSEtyMEZFbDhhdzY4Qk9uVHFGam80T3hNWEZ3Yy9QYjF4VGNrWXkwbFNjek14TS9QT2YvNFMzdHpkKys5dmZqbnFPL3JCbDd5azQvWUczcDZjSG1abVpLQ2twc2R1MWh1dCtPZHpuU3gxanNWaGdNcGtHaGRlTGJ3LzhlcmpnT3BDcnF5dVVTaVVVQ2dVQ0FnS2dVQ2lHZkNpVnlpbWI0azQwVzBpbFVpUW5KK1BZc1dNb0x5OUhkSFMwMkNVUk9hUzMzMzRiVFUxTitQR1Bmd3l0Vmd1dFZvdWtwQ1RrNU9UZzQ0OC9Sbng4UEw3ODhrdk1tVE1ITjk1NEl3UkJ3QmRmZklIMDlIVDg2RWMvdXVSK3VRVUZCYmJHVk5kZmYvMmd4elp1M0loang0N2g5T25UZU95eHg3QnIxeTViSTlCdnZ2a0djcmtjRHozMDBKalcyanFhdExRMC9NZC8vTWVvamJ6Ky9PYy9ZOUdpUlZpOGVESGZrQ095RTRaZEIzYjI3RmtBc0hVVTlmTHlHclZ4UXYrV1JPTnRycURUNmZEY2M4OUJJcEhnZDcvNzNTVzNOakNaVEFCZ2wwNlUyN2R2UjJOajQ3RFhPM3YyTExadDJ6Ym9zYW5xakwxdjM3NHBPYzlBRW9uRXRyK2lpNHNMWEZ4YzRPYm1CcFZLTmVUK2diZGRYRnlnVkNyaDV1YkdYMzVFa3hBU0VvS0FnQURrNWVVaFBEeWNid29SWFNRM054Zi8rTWMvb0ZhcjhjdGYvdEoyLzY5Ly9Xczg5dGhqa012bGVPNjU1eUFJQXU2ODgwN2I3LzJ0VzdmaWhSZGV3R3V2dllZLy92R1BJNTVmRUFTOCt1cXJBUHBHT0M5ZTV5dVJTSEQvL2ZmajdydnZSazVPRG5iczJJSHc4SEI4L3ZubmtFZ2t1T3V1dTJ4YklFMlV3V0NBcjYvdnBNNHhFYi83M2U4dTJmZmlpeSsrd0w1OSsvRDIyMjlQeWRJM0locUtZWGNTTGc1ZS9mcjNvQnZwOGFlZmZucE1XMkpzM3J3WlgzLzlOWTRjT1lKVHAwN2h4aHR2SExVcDFoVlhYQUdwVkRwbzI2SkxNUnFOZU95eHg5RGEyb29iYnJoaFROT2xlM3Q3SVpmTHh6V3lPMXp6aCtIdXE2dXJRMjF0N2JEbk1CZ010ajliQUZNNkxUY3hNUkZTcVJRU2lXVFl6Nk05TnZDelRDYXpCVmF1Z3lVUzM0SUZDM0R3NEVFVUZoWWlLU2xKN0hLSUhNb2YvL2hIQ0lLQWUrKzlkOURvYVVKQ0F0NTc3ejNzMmJNSHRiVzF1T0tLS3dhOVB2akJEMzZBZmZ2Mm9icTZHdVhsNVNPZS94Ly8rQWVLaTRzaGs4bHd5eTIzREh1TW41OGZubm5tR2Z6MnQ3OUZUazRPY25KeUlKRkljTjk5OStHcXE2NmE4UGZXM3Q2TzU1OS9IdEhSMFJPYUJqMGVGUlVWRUFRQmtaR1JZMzZPMFdoRVYxY1hKQktKWFRwQUUxRWZodDFKcUtxcW10RGpack41VE9kWHE5VzQ2YWFiOE5KTEwrRzExMTdERzIrOE1hVUJ5bXcyWStmT25TZ3FLZ0lBL09oSFAwSkZSWVZ0UGMxSXVydTdCNjJyR1l1QjcxalcxZFhCYkRZUHVxLy96MnE0UFhiNzEwRDNUOEcyV3EyNC92cnI0ZS92UDY0YVJzTzFORVN6azUrZkg4TER3M0grL0hsRVIwZlB5T21RUlBieTFGTlA0Y1NKRTFpeVpNbVF4K1J5T1M2NzdESlVWbGJpamp2dUdQU1lWQ3JGamgwNzRPL3ZQK0syaFJVVkZYampqVGNBWU5UcHZGMWRYZmp5eXk5dGpaejZ6MTlhV29xMnRyWUpOWTg2ZmZvMG5uMzJXZWoxZXJzM2hQcnNzOC93cHovOUNmZmRkOSs0d201L285Q0FnQUR1ZkVCa1J3eTdrekRTK3RlTHcxbFJVUkhpNHVJbU5CSjU5ZFZYNDZPUFBrSlZWUldPSFR1RzFhdFhBK2dMbkVWRlJWaXdZTUdJNXhVRUFSVVZGY1ArNDJzMm03RnIxeTdiT2hvQXVPKysrNkRYNi9Id3d3OWo4ZUxGSTliVTNOd01yVlk3cHZwWHJGaUJ1TGc0Yk4rKzNYWmZmNE9xZ1ZPUW4zNzY2VEdIMTVNblQwS3YxOCs2WmxWRVpCOUpTVW1vcnE1R2JtNHVsaTFiSm5ZNVJBN0QxOWQzMU5IVGhRc1hZdUhDaGNNKzFoOWVoOXZGb2FPakF6dDM3b1RSYUVSWVdCaCs4WXRmRERuR1lERGc0NDgveHFlZmZvcjI5bllBZmE4WmZIMTk4ZVdYWDJMLy92MzQrdXV2Y2RWVlYySGp4bzJYbk9iYnY1VExhRFRhZG5UNDJjOStOdXkxSjhOb05BTG8rNzRmZnZoaEhEOStISEs1SEo2ZW5nRDZacDBKZ2dDVHlUUnFpQzByS3dNQWhJZUhUMmw5UkRRWUZ3VGEyVGZmZklNNzc3d1RMN3p3d29TZUw1RkliS0V1SXlQRGR2K0JBd2Z3WC8vMVgzam9vWWVHZlo3WmJNWnR0OTJHMy83MnQranE2aHIwV1A5ZXRSa1pHZEJvTkZBcWxRQ0FXMjY1QmIyOXZYand3UWR4K1BEaFljL2IxdGFHcnE0dTlQYjI0b01QUHJoay9UZmZmUE9nb0R1UzdkdTM0K2FiYjc3a2NVRGZ0Q2dBM0d1WGlNYkUzZDBkY1hGeHFLeXNITFFVZ29qR3gyZzBvclcxMVRaRFRSQUVIRHAwQ0FBR0JidmR1M2VqcXFvS0twVUtqenp5aUcyOWZHOXZMNDRlUFlwSEgzMFUxMTkvUGY3NjE3K2l2YjBkNGVIaGVQenh4N0Z6NTA3Y2M4ODllT2FaWnhBUkVZR3VyaTdzMzc4ZjI3WnR3NjIzM29xOWUvZmkzTGx6Nk9ucEdWSmJmMGRsUVJBUUZCU0VGMTU0QWR1MmJadnlacHI5V3lnSmdvRGp4NDhqTEN3TUw3LzhzbTEwdkg5OThHZWZmVGJzVEQ1QkVGQmVYbzYvL3ZXdkFERGltd2xFTkRVNHNtdG5xMWF0d2tjZmZUU29rK0Y0OVRkMEtDMHR0ZDNYSC9ndXYvenlZWjhqbDhzUkdSbUpzckl5ZlBycHA3anV1dXRzanhVVUZPRE1tVFB3OXZiR3JsMjdjT2VkZDZLN3V4dXBxYW5Zdm4wN25uenlTZXphdFd2WXFVUDUrZm0yV2twTFM3Rmx5NVp4ZnorVFlUQVlrSjJkRGJWYWpmajQrR205TmhITlhIUG56a1Y1ZVRteXM3T3hkdTFhc2NzaG1wR3FxNnR4MjIyM0FlaDduZEcvU3dHQVFXdmlOMjNhaEt5c0xPemN1Uk5hclJZWExsekFXMis5aGRPblQ5dEdSZ0VnTWpJU1c3WnNRVnBhMnFCWmFpa3BLWGo5OWRkeDhPQkJmUERCQjZpc3JFUlpXUm5LeXNydzdydnZRcWxVNHMwMzN4elUveVEwTkJRQXNHN2RPdHg5OTkxMlc3SXdzS0hsTmRkY2c5dHV1MjFRdzg3bHk1Zmp5eSsveEp0dnZvazMzM3h6MUhNRkJBVGd5aXV2dEV1ZFJOU0hZZGZPUER3OHNIUG5UdHh4eHgwb0tDaUExV29kZDRmZC92VXdyYTJ0QVBxNkVsZFdWc0xMeTJ2VUYyMWJ0bXpCb1VPSHNILy9mbXpldk5uMjd1YUNCUXVnVnF2eHhCTlBETm1rZmMyYU5XaHJhME5aV1JrV0xWbzA1SnluVHAyQ2k0c0xCRUVZMDlyajRacFFqZmJZdm4zN1JsMFA3T3ZyaTcvLy9lK29xYW5odnJGRU5HWXVMaTVJU0VoQVZsWVdhbXRyaC96YlIwU1gxcjgxa2Nsa3NtMjU1K2JtaHVUa1pOeDAwMDIyNDVZdVhZbzMzbmdEd2NIQkFJRGc0R0JVVjFmRGFEVEMxZFVWSzFhc3dLWk5tNUNjbkR6aXRTUVNDVFpzMklBTkd6WWdLeXNMbjMvK09USXpNMkUwR25ITExiY01hZlM1YWRNbUJBVUYyWDJwd3ZYWFg0L3M3R3pjZGRkZFNFdExHL0o0ZnlPdXJLd3MyL1RzZ1NRU0NYeDlmWkdZbUlqcnI3OWVsRTdSUk02RVlYY2FCQWNINDVWWFhrRklTTWlFQWxwYld4dUEvNXNpOU1rbm53QUFmdmpESDQ2NkhpUWlJZ0xMbHk5SFptWW1EaDQ4YUZ1WEk1Zkw4ZHBycjQyNHhkREdqUnR0dDVjdlgyNEw1ejA5UFRoNDhDQlNVbEtRazVNekpPd09QTGJmY0d0c2htdFExVzhzRGJqYzNOd1FGUlYxeWVPSWlBYUtpb3BDYVdrcHpwNDlpOERBUUhaTUo2ZjE0WWNmVHVoNWNybjhrcU9WL2ZxREx0RDNadE9PSFR0UVZsYUd5eTY3Yk55anJ2MXJoM3Q2ZXBDVGs0T2xTNWNPZTl4NGdxNUNvUmgxMjZTUnhNWEY0YjMzM2h2eGUxQ3BWTGozM252SGZWNGlzZytHM1FtNjl0cHIwZG5aT2VveG80MXFqdFRjcWw5QlFRRThQRHhnTkJwdEhZcGpZbUpRWGw2T28wZVBRaXFWNHBwcnJybGtuVnUyYkVGbVppYjI3ZHMzcUFuRnBmYlM3ZmZFRTAvWWJuL3l5U2ZvNk9qQSt2WHJrWk9UTStLeEdSa1pNSmxNdU95eXk0YmRCM2U0QmxWRVJQWW1sVXF4YU5FaXBLZW5JejgvbjFzUkVVMmptSmdZeE1URVRPb2NDb1ZpeEtBN1hoS0pCSEZ4Y1JONkxydTZFODBjRExzVEZCb2FPcVR4MDFRNmRPZ1FQdjc0WTl2WGNya2NXN1pzd1Z0dnZRVkJFTEJ1M1RvRUJRVmQ4anlKaVlsSVNFaEFmbjQrVHAwNk5lejJBbU5SVzF1TGQ5NTVCLzcrL2xpelpnMWVmUEhGRVkvTnpjM0YvdjM3Y2M4OTkrRGYvdTNmSm5ROUlpSjdVS3ZWaUlpSVFGRlJFY0xEdzhlOWpSb1JFUkhOSEF5N0UvVHFxNi9hOWZ5clY2OUdlWGs1QkVGQWNIQXdObTNhaE43ZVhuei8vZmVRU0NTNDRZWWJ4bnl1bi83MHAzajAwVWV4YjkrK0NZWGR0clkyUFBqZ2d6QWFqYmpycnJzdTJkbXdwYVVGUU4rTHlyRXdHbzNRNi9YUTYvV0lpNHNiMU9pQmlHaXFKU2NubzdhMkZtZk9uTUhhdFd1NS9wK0lpR2lXWXRoMVVNbkp5WGp1dWVjRzNYZlBQZmNBQU5hdVhUdGt2YXZGWWdHQVlWKzByVnk1RXNIQndUaHo1Z3dhR2hvUUdCZzQ1anJxNit2eDhNTVBvNnFxQ3N1V0xiTk56ZTYvanNWaUdiTHVyYTZ1enZiWTBhTkgwZGJXaHZiMmRyUzF0YUd0clExNnZSNEFzSFhyVnJTMHRBd2FJZitmLy9tZlFldDhpSWltV245RG5WT25UbzI0RnprUkVSSE5mQXk3NDJRMEdyRnQyN1lwTzlkNDNIcnJyZmo3My8rT0cyKzhFVzF0YlJBRXdiWTlVSHA2T2dBTU95VlBJcEhnamp2dWdKK2YzNWlEcmlBSU9IRGdBUDc4NXoranJhME5XcTBXMjdkdnQ0VmNQejgvMU5UVTRNc3Z2OFFQZnZBRHlPVnk5UGIyNHNpUkl5Z3FLb0tycXl1T0h6K09MNzc0WXRqelN5UVNkSFoySWlnb0NINStmcllQVDA5UENJSmd1MDVUVXhOYVdscW1mSjg4SW5KdUVSRVJxS2lvd0xsejU2RFJhRGlqaElpSWFCWmlnaGduUVJCUVZWVWx5clhuenAyTDMvLys5d0Q2OXRsOTVaVlhBUFExWGVuZjUyN0JnZ1hEUGpjMU5YVk0xN0JhclRoeTVBZysrdWdqRkJZV0F1anJZTHByMXk1NGVucmFqcnY4OHN2eC92dnY0NldYWHNKTEw3MDA1RHpyMXExRFNrb0tBTURmM3g5K2ZuNElDQWl3aFZwZlg5OWhPNkhxOVhwczNyd1pucDZlY0hWMVJVdExDOHhtODRTYlNCQVJEVWNpa1dEUm9rVTRjT0FBc3JPejdiNWRDUkVSRVUwL2h0MXhVaWdVK1BUVFQ2ZmtYQnMzYmtSUFQ4K0VuaHNkSFcyN2JiVmFvVktwc0hEaFF0eCsrKzJUcXFtK3ZoN1BQUE9NYmRSNS9mcjF1UHZ1dTZGVUtnY2Q5NHRmL0FMZTN0N0l6TXhFYzNPemJUVFcyOXNiUzVjdXhiLy8rNy9EeGNWbDJEM29SdE1makp1YW1nRDBiVVVVR3h0cm04Sk5SRFJWdkwyOUVSOGZqOExDUWtSRVJBelp0NU9JaUlobU5vYmRjVWhNVElSQ29aaXk4NldrcEF5WnlyeHAwNll4QmVERXhFUjg4ODAzQVBwR215L2UzM1k4NHVMaTBOSFJBUURRYURTNDZhYWI4TlZYWCtHbW0yNGFjYlJETHBkajgrYk4yTHg1ODRTdk81TDMzMzhmZ2lEWTFnT3plUXdSMmN1OGVmTnc0Y0lGbkRsekJsZGVlZVdrL2kwbElpSWl4eUlSQkVFUXV3aDcrL2JiYjdGaHd3YXh5NWd4K244a25DRms4bWVEaU9ycTZuRGt5QkhiVm0xRWpvcS9zMmdrL05rZ0FpVERoQmUraFUxRFNDUVNwd2k2UkVRQUVCd2NqTkRRVU9UbjU5dTJUaU1pSXFLWmoyR1hpSWljM3FKRmkrRHE2b3J2di8vZXRwVWJFUkVSeld3TXUwUkU1UFRjM055d1pNa1N0TFcxSVRjM1YreHlpSWlJYUFvdzdCSVJFYUd2UVY5a1pDU0tpNHZSMk5nb2RqbEVSRVEwU1F5N1JFUkUvNUtTa2dJUER3K2NPSEVDSnBOSjdIS0lpSWhvRWhoMmlZaUkva1V1bDJQWnNtWG82ZWxCVmxhVzJPVVFFUkhSSkREc0VoRVJEUkFRRUlDNWMrZWlzcklTVlZWVllwZERaQ09UeWRoQWpZYXdXQ3lReVdSaWwwSGtrQmgyaVlpSUxwS1FrQUFmSHgrY09YTUczZDNkWXBkREJBQlFLcFhvNk9nUXV3eHlNQjBkSFhCM2R4ZTdEQ0tIeExCTFJFUjBFYWxVaXVYTGw4TnNOdVBreVpOaWwwTUVBRkNyMWFpdHJSVzdESEl3dGJXMUNBZ0lFTHNNSW9mRXNFdEVSRFFNTHk4dkpDY25vNkdoQVNVbEpXS1hRd1N0Vmd1OVhnK0R3U0IyS2VRZ0RBWUQ5SG85SWlJaXhDNkZ5Q0V4N0JJUkVZMGdKaVlHZ1lHQnlNN09Sbk56czlqbGtKT1R5K1ZJU0VoQWJtNHVBeS9CWURBZ056Y1hDUWtKWExOTE5BS0dYU0lpb2hGSUpCSXNYNzRjYm01dU9IYnNHSXhHbzlnbGtaUHo4L05EWW1JaTh2THlVRkJRZ05iV1ZqYXRjaUlXaXdXdHJhMG9LQ2hBWGw0ZUVoTVQ0ZWZuSjNaWlJBNUxMbllCUkVSRWpzek56UTByVjY3RTRjT0hrWm1aaWNzdnZ4d1NpVVRzc3NpSitmbjVJVFUxRlpXVmxTZ3NMRVJYVnhjRHI1T1F5V1J3ZDNkSFFFQUFVbE5USVpmenBUelJhSnppYjBoL3EzNU84YUNCK0ROQlJHUGw1K2VIaFFzWDR2VHAwOGpOelVWU1VwTFlKWkdUazh2bGlJNk9SblIwdE5pbEVCRTVMS2VZeHN4Vy9UUWN0dW9ub3ZHSWlvcENSRVFFQ2dzTFVWTlRJM1k1UkVSRWRBbE9FWGJacXArR3cxYjlSRFJlaXhZdGdvK1BEMDZjT0lIMjluYXh5eUVpSXFKUk9FWFlaYXQrdWhoYjlSUFJSTWhrTXF4Y3VSSlNxUlRIamgyRDJXd1d1eVFpSWlJYWdWT0VYYmJxcDRIWXFwK0lKc1BEd3dQTGx5OUhXMXNiVHA4K0xYWTVSRVJFTkFLSklBaUMyRVZNbCtibVp1VG41OFBmM3g4YWpRWXFsWXBoeDBsWUxCWjBkSFNndHJZV2VyMGVDUWtKYk5WUFJKT1NuNStQdkx3OHBLU2tJRFkyVnV4eWlJaUluSnBrbUswU25DcnNBb0RaYkVabFpTV2FtcHJZcXQrSkRHelZyOVZxMmFxZmlDWk5FQVFjUFhvVTlmWDF1UHp5eXpGbnpoeXhTeUlpSW5KYURMdEVSRVJUeUdReTRlREJnK2pwNlVGYVdocTh2YjNGTG9tSWlNZ3BEUmQybldMTkxoRVJrVDI0dUxoZzllclZrTWxrK082Nzc5RGQzUzEyU1VSRVJQUXZETHRFUkVTVDRPSGhnZFdyVjhOa011Rzc3NzZEeVdRU3V5UWlJaUlDd3k0UkVkR2srZmo0WU1XS0ZXaHJhOE94WThkZ3RWckZMb21JaU1qcE1ld1NFUkZOZ2FDZ0lDeGV2QmlOalkwNGVmSWsyQktEaUloSVhHeEpTMFJFTkVVaUl5UFIzZDJOdkx3OHVMdTdJeWtwU2V5U2lJaUluQmJETGhFUjBSUktTRWhBVjFjWENnc0w0ZTd1anVqb2FMRkxJaUlpY2tvTXUwUkVSRk5zMGFKRjZPN3VSbFpXRnBSS0pUUWFqZGdsRVJFUk9SMnUyU1VpSXBwaVVxa1VLMWFzZ0krUER6SXpNNkhYNjhVdWlZaUl5T2t3N0JJUkVkbUJYQzdIWlpkZEJvVkNnWXlNREFaZUlpS2lhY2F3UzBSRVpDY0toUUpyMXF5QnE2c3JBeThSRWRFMFk5Z2xJaUt5SXc4UEQ2eGR1eFp1Ym00TXZFUkVSTk9JWVplSWlNak9HSGlKaUlpbUg4TXVFUkhSTkhCM2QyZmdKU0lpbWtZTXUwUkVSTlBrNHNEYjFOUWtka2xFUkVTekZzTXVFUkhSTkJvWWVMLzc3anNHWGlJaUlqdGgyQ1VpSXBwbTd1N3VTRXRMZzBLaFlPQWxJaUt5RTRaZElpSWlFU2lWU3F4ZHU5WVdlSFU2bmRnbEVSRVJ6U29TUVJBRXNZc2dJaUp5VnQzZDNVaFBUMGRYVnhlV0xWdUdzTEF3c1VzaUlpS2FjU1FTaVdUSWZReTdSRVJFNGpJYWpUaDY5Q2owZWoyU2twSXdkKzVjc1VzaUlpS2FVUmgyaVlpSUhKVEZZc0dKRXlkUVhWMk5xS2dvTEZxMENNUDgzaVlpSXFKaE1Pd1NFUkU1TUVFUWNPN2NPUlFYRnlNb0tBZ3JWcXlBWEM0WHV5d2lJaUtIeDdCTFJFUTBBNVNVbE9EczJiUHc5dmJHWlpkZEJxVlNLWFpKUkVSRURvMWhsNGlJYUlhb3JhMUZabVltWEYxZHNYcjFhbmg3ZTR0ZEVoRVJrY05pMkNVaUlwcEJEQVlEamh3NUFvdkZnaFVyVmlBd01GRHNrb2lJaUJ3U3d5NFJFZEVNMDluWmlTTkhqcUM5dlIxTGxpeEJSRVNFMkNVUkVSRTVISVpkSWlLaUdjaGtNdUhZc1dOb2JHeEVYRndja3BLU0lKVkt4UzZMaUlqSVlURHNFaEVSelZCV3F4VlpXVmtvS3l1RG41OGZWcXhZQVhkM2Q3SExJaUlpY2dnTXUwUkVSRFBjaFFzWGNQcjBhVWlsVWl4ZHVoUWFqVWJza29pSWlFVEhzRXRFUkRRTHRMZTM0L2p4NDJodGJVVjhmRHptejUvUGFjMUVST1RVR0hhSmlJaG1DWXZGZ3F5c0xKU1hsOFBmM3grcHFhbWMxa3hFUkU2TFlaZUlpR2lXcWF5c3hPblRweUdUeWJCczJUSUVCd2VMWFJKTkE3UFpqTXJLU3VoME9uUjNkOE5pc1loZEVrMERtVXdHcFZJSnRWb05yVllMdVZ3dWRrbEVEb05obDRpSWFCWnFhMnREWm1ZbXB6VTdpZWJtWnVUbjU4UGYzeDhhalFZcWxRb3ltVXpzc21nYVdDd1dkSFIwb0xhMkZucTlIZ2tKQ2ZEejh4TzdMQ0tId0xCTFJFUTBTM0ZhczNOb2JtNUdYbDRlNXMrZkQxOWZYN0hMSVJFWkRBYms1dVlpTVRHUmdaY0lETHRFUkVTejNzQnB6UXNXTEVCRVJJVFlKZEVVTVp2TnlNek1SR0ppSW9NdUFlZ0x2SGw1ZVVoTlRlV1Vabko2REx0RVJFUk9vSzJ0RFNkUG5rUnpjelBtekptREpVdVd3TVBEUSt5eWFKSktTMHZSMjl1TGVmUG1pVjBLT1pDQ2dnSzR1cm9pT2pwYTdGS0lSRFZjMk9XQ0hpSWlvbG5HeThzTDY5YXRRMHBLQ3ZSNlBiNysrbXNVRnhlRDcyL1BiRHFkanZzcTB4QWFqUVpOVFUxaWwwSGtrRGpmZ1lpSWFCYVNTQ1NJalkyRlJxUEJtVE5ua0oyZGpRc1hMbURKa2lYdzhmRVJ1enlhZ083dWJxaFVLckhMSUFlalVxblExZFVsZGhsRURva2p1MFJFUkxPWWg0Y0hWcTllamVYTGw2T3pzeFBmZnZzdGNuSnl1RlhOREdTeFdOaDFtWWFReVdUOCswdzBBbzdzRWhFUk9ZSHc4SEFFQmdZaU96c2JoWVdGcUs2dXhwSWxTNkJXcThVdWpZaUl5QzQ0c2t0RVJPUWszTnpjc0d6Wk1xeGV2UnBXcXhYcDZlazRkZW9VVENhVDJLVVJFUkZOT1laZElpSWlKeE1VRklTcnJyb0tzYkd4S0M4dngxZGZmWVhLeWtvMnNDSWlvbG1GWVplSWlNZ0p5ZVZ5cEtTa1lQMzY5VkFvRkRoeDRnUU9IanpJcnE1RVJEUnJNT3dTRVJFNU1UOC9QMnpZc0FGTGxpeEJkM2MzRGg4K2pPUEhqNk9qbzBQczBvaUlpQ2FGRGFxSWlJaW9lRzR6QUFBVEJVbEVRVlNjbkVRaVFXUmtKTUxDd2xCWVdJamk0bUxVMXRZaUppWUc4K2JOZzZ1cnE5Z2xFaEVSalJ2RExoRVJFUUhvbTlvOGYvNThSRVZGSVNjbkI4WEZ4U2d2TDBkc2JDemk0dUxnNHVJaWRvbEVSRVJqeHJCTFJFUkVnN2k3dTJQNTh1V0lpNHREYm00dTh2UHpVVkpTZ3ZqNGVNVEV4RUF1NThzSElpSnlmUHh0UlVSRVJNUHk5ZlhGNnRXcm9kZnJrWnViYXh2dG5UdDNMcUtqb3lHVHljUXVrWWlJYUVRTXUwUkVSRFFxZjM5L3JGbXpCanFkRHJtNXVjak96a1poWVNIaTR1SVFIUjNONmMxRVJPU1FHSGFKaUlob1ROUnFOZExTMHREUTBJREN3a0xrNU9TZ29LQUEwZEhSaUkyTmhWS3BGTHRFSWlJaUc0WmRJaUlpR3BmQXdFQUVCZ2FpdWJrWlJVVkZLQ29xd3ZuejV4RWVIbzc0K0hoNGVYbUpYU0lSRVJIRExoRVJFVTJNbjU4ZlZxeFlnZmIyZGhRWEY2T2lvZ0lWRlJVSURBeEVURXdNZ29PRElaRkl4QzZUaUlpY0ZNTXVFUkVSVFlxbnB5Y1dMMTZNeE1SRWxKU1VvTHk4SEVlUEhvVzd1enVpbzZNUkdSa0pOemMzc2Nza0lpSW53N0JMUkVSRVUwS2hVR0QrL1BsSVNFaEFUVTBOU2twS2tKT1RnN3k4UElTRmhTRTZPaHIrL3Y1aWwwbEVSRTZDWVplSWlJaW1sRlFxUlZoWUdNTEN3dERTMG9MUzBsSlVWbGFpc3JJU25wNmVpSWlJZ0ZhclpVTXJJaUt5SzRaZElpSWlzaHNmSHg4c1hyd1l5Y25KcUtxcVFrVkZCWEp5Y3BDVGs0UEF3RUJvdFZxRWhJUkFMdWRMRWlJaW1scjh6VUpFUkVSMjUrTGlncWlvS0VSRlJhRzl2ZDAyMG52aXhBbkk1WEtFaG9ZaU5EUVVnWUdCa0VxbFlwZExSRVN6QU1NdUVSRVJUU3RQVDAvTW56OGZpWW1KME9sMHFLaW9RSFYxTlNvcUt1RGk0Z0tOUm1NTHZqS1pUT3h5aVlob2htTFlKU0lpSWxGSUpCTE1tVE1IYytiTWdjVmlRV05qSTZxcnExRlRVNFBLeWtySTVYSUVCd2ZiZ3ErTGk0dllKVHNOUVJDUWw1Y0hBSmcvZi82UXgzTnpjd0VBaVltSjQ5NWVxcmUzRjExZFhmRHg4Wmw4b1ZPb3E2c0xqWTJOYUc5dlIxSlMwcmlmWDFKU2dzOCsrd3pidG0zalh0TkVEb0pobDRpSWlFUW5rOGtRSEJ5TTRPQmdMRjY4ZUZEd3JhcXFna1FpUVVCQUFJS0NnaEFVRk9Sd1FXa21LUzh2eDU0OWUzRDc3YmNqTWpKeTJHTk1KaFB1dWVjZUFNQ0JBd2VHUE43LzJPZWZmdzVYVjljeFg3dXFxZ283ZCs1RWEyc3JubnJxS2NURXhFemdPeGliM3Q1ZWRIUjBEUHBvYjI5SFMwc0xEQWFEN1VPdjE2T3hzUkVkSFIyMjU3Nzg4c3VZTjIvZW1LOWxNQmp3OE1NUFE2ZlRvYTZ1RHJ0Mzc3Ykh0MFJFNDhTd1MwUkVSQTVGS3BYYVF1MmlSWXVnMSt0UlYxZUgrdnA2VzNNcnBWSnBPMmJPbkRuakNsek83clBQUGtOV1ZoWWVmUEJCdlBycXEvRDE5WjIyYS92NitpSW9LQWdWRlJYWXZuMDdYbjc1WldnMG1rbWY5OVpiYjBWUFQ4K2dENnZWT3U3elNDUVNlSGw1NFp0dnZobHoyRFVhalhqMDBVZWgwK21nMFdpd2ZmdjJjVitYaU95RFlaZUlpSWdjbGxRcWhWcXRobHF0Um5KeU1ycTd1MUZmWDQrNnVqcFVWVldodkx3Y0FPRHQ3VzA3TGlBZ0FBcUZRdVRLSGRjdHQ5eUNjK2ZPb2FLaUFvODg4Z2orOEljL1RGczNiSlZLaFVjZmZSU1BQLzQ0amg0OWlwMDdkK0tWVjE2WjlCVDFzckt5SWZkSkpCSW9GQXFvVktwQkgxNWVYdkQyOW9hM3R6ZDhmSHpnN2UwTlgxOWYyOGQ0L2l3c0ZndWVlT0lKNU9mbnc5L2ZIN3QzN3g3eHpZUE96azU0ZUhoTStIc2tvdkZqMkNVaUlxSVpRNmxVSWpJeUVwR1JrYkJhcmREcjlkRHBkR2hxYWtKNWVUbEtTa29BOURYQjZnKytmbjUrVUtsVTQxNWJPbHU1dWJuaHdRY2Z4TzIzMzQ2Q2dnTHMyYk1IZDk1NTU3UmRYeWFUWWNlT0hianp6anRSV2xxS2Q5NTVCOXUyYlp1U2M3L3h4aHZ3OXZhR1FxR0FRcUd3Ni85elFSRHc3TFBQSWpNekV5cVZDazgvL1RTQ2dvS0dQZTYvLy91LzhkVlhYK0daWjU1QlJFU0UzV29pb3NFWWRvbUlpR2hHR2pqcUN3QldxeFV0TFMzUTZYVFE2WFNvcXFxeWpmako1ZkpCbzNkK2ZuN3c4UEJ3MmdDczFXcHh3dzAzNEM5LytRcysvZlJUWEhYVlZRZ0xDOE9tVFp1R0hIdkZGVmVNZUo2cnI3NTYwTmZEcmU4ZGpwdWJHM2JzMklFNzdyZ0RIMzc0SWRhdlh3K3RWanUrYjJJWWdZR0JVQ3FWa3o3UHBWaXRWanp6ekRNNGVQQWczTjNkOGVTVFQ0NFlZZ1ZCUUUxTkRRd0dBKzY3N3o3czNyM2JybXVWaWVqL01Pd1NFUkhSckNDVlN1SG41d2MvUHovRXg4ZERFQVMwdGJVTmFrWlVXbG9LaThVQ29HL3ZYeDhmSDNoNWVRMzZjSllwME5kZGR4M0t5OHR4N2JYWElpNHVEa2FqRVdGaFlRRDZBbHAxZFRVQTJPNGJxT3IvdDNmM01WV1dmeHpIUC9kNWhBTXVCQXAxRmlhcmpJcHMxSFRZMDR4bHl4YnEycWl0c2Vuc2dkVWZ1c1hRcVB3RFRDWldsaTNOSE5FR2pkYUtUZWZLcHJuWWFuUERSZ2x0UmJVRmlsa2NRRHlBaC9Ody8vNXduQjhuRDhyRFVmRG0vZHJZZmJqUGZWMThkWXp0YzY2bmpnNUowdno1OHlmOGdjSE5OOStzQng1NFFFZVBIdFdlUFh1MGJkdTJDZjVMcnE1QUlLREt5a28xTmpZcUpTVkZsWldWeXNyS0d2VjVtODJtVjE5OVZhRlFTTjkvLzcxS1NrcTBiZHMyTFZxMDZDcFdEY3hNaG1tYTVsUVhBUUFBY0RXRXcrR29BTnpiMjZ1K3ZqNEZBb0hJTXk2WEt4SjhaODJhcGVUa1pIazhIaVVsSlUzcDhVZUhEeDlXZm43K1ZmbFpmcjlmVHp6eGhLVFlvN1hEbzczajNZMzV2NHFLaW5UNjlHbEpVbFZWbFJZdlhqeWhmb2JyMmI5Ly94VWQyVDEzN3B6ZWVPTU50YlMwS0NNalE5dTNieC96Qmx2QllGQ3Z2ZmFhamg4L0xvL0hvemZmZkZOMzNIRkhYT3E2bXI4YndIUmx4UGpralpGZEFBQXdZOWhzTnFXa3BDZ2xKU1hxMkozQndVSDE5ZlZGZlowOGVWSkRRME5SN1oxT3A1S1NrcFNVbEJRSndNUHJReE1TRXVSMnV5MjFNL1NWbk9iZDN0NGVDYnFTVkZOVG81MDdkMDZxejFqVHNDZWp1cm82TXJMZDF0YW1yVnUzNnRTcFUxcXdZSUVxS3l1VmxwWVdzMTA0SE5iNTgrZmw5L3ZsOS9zanI5ZXNXYVBmZi85ZFo4K2VWVmxabWFxcXFuVExMYmZFdFdZQS8wZllCUUFBTTE1aVlxSVNFeE9Wa1pFUmRkL3Y5NnUvdjE4REF3UHE3KytQZkowN2QwNS8vLzEzWkVyMFNEYWJUVzYzVzI2M094S0FuVTZubkU2bkhBNUh6S3ZkYnBmTlpwUE5acE5oR0RJTUkvSjYrRHBaZ1VCQWE5ZXVqYnFYa0pDZ2ZmdjJUYnJ2aVdoc2JKUWtMVjY4V08zdDdXcHRiVlZ6Yy9PRVIzY2xLUzB0TGE0QjNXNjNTNUoyN2RxbGd3Y1BSazJCTHk4djE5RFFrSWFHaHVUMyt5Tlh2OSt2WURCNDJiNzcrL3UxZWZObTdkaXhnMDJyZ0N1RXNBc0FBRENLNGRDYW1wb2E4MzIvMzYvQndjR28wYnYvWG9lblNRZURRVTFtOWRoa3o4TTFUVk5uenB5SnVqZmErdVJZSVQ2ZVROUFVOOTk4STBuS3o4OVhkM2UzcXF1clZWZFhONm13Kzhrbm44anRkc2VyekNnai8wL2EydHBpUHVOd09KU1FrQkQ1OEdUa3FQOS92Nzc5OWx0MWRYV3B0TFJVNzd6elRsek9Hd1lRamJBTEFBQXdRY05oZUt4Q29WQWsrUDczYXBxbVROTlVPQnlPZVQxMTZ0U2thblc1WEZIcmJ5KzF5M0k0SEpiMC81SE5lUHZwcDU5MCt2UnB1Vnd1TFZ1MlRKSlVYMSt2NXVabXRiYTJqbXN0NjhnUEVLN1V0T3ZISDM5Y2ZYMTl5c3JLVWtaR2hwS1RreU5UMlJNVEV5UFg4WnpSdTN6NWNtM2N1RkhkM2QzNjRvc3ZydXJ4VDhCTVFkZ0ZBQUM0U3V4Mis0UUQ1R1REN3FYOCtlZWZxcWlvaUh3L1BJb1pDb1V1ZVFidUN5KzhjRkhBcks2dXZ1elArK3l6enlSSkR6LzhzSktUa3lWZE9NYm84ODgvVjAxTmphcXFxc1pjKzhncHcrTUptK09SbFpXbHNyS3l1UGU1YWRNbS9mampqM3JwcFpmaTJqZUFDd2k3QUFBQU01emY3NDhjSnpTU2Fab3g3dzhiUHA1b1BINzk5VmMxTlRWSmtnb0tDaUwzbjNycUtlM2Z2MS9OemMwNmR1eVlsaXhaTXFiK2huZlNIbDczZkMzSnk4dFRYbDdlVkpjQldCWmhGd0FBWUlhNy9mYmJvNlk0Zi9YVlYzcjc3YmUxWk1tU3FCSGZZWk01ZW1qdjNyMlNwSHZ2dlZlMzNucHI1SDVxYXFwV3IxNnQrdnA2N2QyN1Y3bTV1V01hcWUzdjc1Y1V2Zjc0VWxPMHh5TFdjVXVTNVBQNXRIcjE2a24xUGF5aG9TRXlxZzNneWlEc0FnQUFJTXFKRXlja1NZc1dMWXBydjBlT0hOSFBQLzhzU1RHblJ4Y1dGdXJnd1lOcWIyOVhmWDI5bm4zMjJjdjI2ZlA1SkVrZWorZWk5K2JPblR2bWRieW1hVVlkaFhRNTZlbnBZMzUycEs2dXJnbTFBekIraEYwQUFBQkUrUDErSFR0MlRKSjA1NTEzeHExZnI5ZXIzYnQzUzVJZWZmVFJtT2ZMSmljbmE5MjZkWHIzM1hmMTZhZWZLaTh2VHdzWExyeGt2Ly84ODQ4a0tTVWw1YUwzOXUzYk4rYVI1NkdoSWExY3VYSk16MHBTYlczdHVOZGZoMEloUGZiWVkrTnFBMkRpcnEyRkRRQUFBTGlpRGgwNnBMNitQczJkTzFkMzMzMTNYUG9NaDhQYXVuV3J6cDQ5cSt1dXUwNHZ2dmppcU0rdVhMbFN0OTEybXdLQmdDb3FLalE0T0hqSnZvYzM3cnJoaGh2aVVpc0E2eURzQWdBQVFKSjA1c3daZmZ6eHg1S2tKNTk4TW01SCtiei8vdnM2Y2VLRURNUFFLNis4b2xtelpvMzZyR0VZS2lrcGtjdmxVa2RIaHlvckt5TkhJY1h5MjIrL1NaSnV2UEhHdU5RS3dEb0l1d0FBQUZCM2Q3ZTJiTmtpbjgrbmhRc1hhdFdxVlhIcHQ2YW1SZ2NPSEpBa1BmMzAwMXE2ZE9sbDIyUm1adXE1NTU2VEpQM3d3dy9hdVhObjFIbTZ3MHpUMVBIanh5VkpPVGs1Y2FrWGdIVVFkZ0VBQUdhWW1wb2FTUmZPcVBWNnZaS2tQWHYyNkk4Ly9sQlNVcEpLUzBzbmZXYXRhWnI2NElNUFZGZFhKK25DbWJwcjE2NGRjL3RWcTFicGtVY2VrWFJoZCtpS2lncjUvZjZvWjVxYW10VGIyNnVrcENUZGM4ODlrNm9YZ1BVUWRnRUFBR2FRM2J0M3E2NnVUb1poS0JnTTZ2WFhYMWQzZDdjMmJOaWczTnhjN2RpeDQ3S2JRbDJPeitmVGxpMWIxTkRRSUVtNjc3NzdWRnBhT3U1cDBSczNib3lNMkRZMk5xcTR1Rml0cmEyUjk3Lzg4a3RKMG9vVkt5WWR6Z0ZZRDM4VkFBQUFaZ0RUTkxWcjF5NGRPSEJBVHFkVDVlWGxPblRva0k0ZVBhcjE2OWVyb0tCQTY5ZXYxNXc1Y3k3YjE4aHphTVBoc0FLQmdBS0JnSUxCb05yYjIxVlpXYWwvLy8xWDBvVVIzWW1PRkx2ZGJwV1hsNnVzckV3dExTM3E2T2pRaGcwYlZGSlNvamx6NXFpcHFVa09oME5yMXF5SjJYNDh1eXVQRjdzcUE5TWZZUmNBQUdBRzZPM3QxZGRmZnkzRE1GUldWcWJjM0Z6bDVPUm85dXpaYW1ob1VHMXRyV3ByYXlWZDJDVEs0WERJNlhUS2JyZkw0WEJFd21vd0dJeUUyMEFnRUxWNWxNdmwwbnZ2dmFlaG9TRVpocUhDd2tLdFc3ZHVVaHRkZVR3ZWJkKytYVys5OVphT0hEbWl1KzY2Uzh1WEwxZHhjYkVrcWFDZ1FCa1pHVEhienA4L2Yxem43SjQ4ZVhMTWRVMTBRNnlPam80SnRRTXdmb1JkQUFDQUdXRDI3Tmxhc1dLRmJycnBKaTFidGt5UzVIUTZWVnhjcklLQ0FuMzMzWGRxYTJ1VDErdlZ3TUNBZ3NHZ2dzR2dRcUdRZ3NHZ3pwOC9yM0E0SEFtUExwZExicmM3OHIxaEdGcTZkS215c3JLMGVmTm1CUUtCTVcxR05SWk9wMU9iTm0xU1hsNmVjbkp5NUhBNGRQLzk5OHZuODZtb3FHalVkaDkrK09FVk8yZjNvNDgrNHB4ZFlKb2o3QUlBQU13UXp6Ly92QklURXkrNlAyL2VQRDN6ekROeCt6bTV1Ymx4NjJ1a0J4OThNUEs2cUtoSUR6MzBrRHdlejBYUHZmenl5NUkwcnFuVERvY2owbTQwTHBkTGhZV0ZraVNiYmZ4YjM5aHN0a2o3c1lad0FCTm5tTEgyY1FjQUFNQzBjdmp3WWVYbjUwOTFHWmlHK04wQUpDUEdtZ1YyWXdZQUFBQUFXQTVoRndBQUFBQmdPWVJkQUFBQUFJRGxFSFlCQUFBQUFKWkQyQVVBQUFBQVdBNWhGd0FBQUFCZ09ZUmRBQUFBQUlEbEVIWUJBQUFBQUpaRDJBVUFBQUFBV0E1aEZ3QUFBQUJnT1lSZEFBQUFBSURsRUhZQkFBQUFBSlpEMkFVQUFBQUFXQTVoRndBQTRCcGd0OXNWQ29XbXVneE1NNkZRU0hhN2ZhckxBS1lsd2k0QUFNQTFJREV4VVQ2ZmI2ckx3RFRqOC9uazhYaW11Z3hnV2lMc0FnQUFYQU91di81NmRYWjJUblVabUdZNk96dVZucDQrMVdVQTB4SmhGd0FBNEJxUW1aa3ByOWVybnA2ZXFTNEYwMFJQVDQrOFhxOFdMRmd3MWFVQTB4SmhGd0FBNEJyZ2NEaVVuWjJ0bHBZV0FpL1UwOU9qbHBZV1pXZG5zMllYR0lWaG1xWTUxVVVBQUFCZ2JMcTd1L1hMTDc4b0xTMU44K2JOVTNKeU1tRm5oZ2lGUXZMNWZPcnM3SlRYNjFWMmRyWlNVMU9udWl4Z1dqQU13N2pvSG1FWEFBRGcyaElNQnZYWFgzK3BxNnRMQXdNRDdOSThROWp0ZG5rOEhxV25weXN6TTFNT2gyT3FTd0ttRGNJdUFBQUFBTUJ5WW9WZDF1d0NBQUFBQUN5SHNBc0FBQUFBc0J6Q0xnQUFBQURBY2dpN0FBQUFBQURMSWV3Q0FBQUFBQ3lIc0FzQUFBQUFzQnpDTGdBQUFBREFjZ2k3QUFBQUFBRExJZXdDQUFBQUFDeUhzQXNBQUFBQXNCekNMZ0FBQUFEQWNnaTdBQUFBQUFETElld0NBQUFBQUN5SHNBc0FBQUFBc0J6Q0xnQUFBQURBY2dpN0FBQUFBQURMSWV3Q0FBQUFBQ3lIc0FzQUFBQUFzQnpDTGdBQUFBREFjZ2k3QUFBQUFBRExJZXdDQUFBQUFDeUhzQXNBQUFBQXNCekNMZ0FBQUFEQWNnaTdBQUFBQUFETElld0NBQUFBQUN5SHNBc0FBQUFBc0J6Q0xnQUFBQURBY2dpN0FBQUFBQURMSWV3Q0FBQUFBQ3lIc0FzQUFBQUFzQnpDTGdBQUFBREFjZ2k3QUFBQUFBRExJZXdDQUFBQUFDeUhzQXNBQUFBQXNCekNMZ0FBQUFEQWNnaTdBQUFBQUFETElld0NBQUFBQUN5SHNBc0FBQUFBc0J6Q0xnQUFBQURBY2dpN0FBQUFBQURMSWV3Q0FBQUFBQ3lIc0FzQUFBQUFzQnpDTGdBQUFBQUFBQUFBQUFBQUFBQUFBQUFBQUFBQUFBQUFBQUFBQUtMOER5Zm1wSXB6WVVxQUFBQUFBRWxGVGtTdVFtQ0MiLAoJIlRoZW1lIiA6ICIiLAoJIlR5cGUiIDogIm1pbmQiLAoJIlZlcnNpb24iIDogIjIyIgp9Cg=="/>
    </extobj>
    <extobj name="C9F754DE-2CAD-44b6-B708-469DEB6407EB-2">
      <extobjdata type="C9F754DE-2CAD-44b6-B708-469DEB6407EB" data="ewoJIkZpbGVJZCIgOiAiMjE2NTYwNTkzMzE1IiwKCSJHcm91cElkIiA6ICIzMjk3ODI4MDAiLAoJIkltYWdlIiA6ICJpVkJPUncwS0dnb0FBQUFOU1VoRVVnQUFCU3NBQUFJY0NBWUFBQUFlNnZ1K0FBQUFDWEJJV1hNQUFBc1RBQUFMRXdFQW1wd1lBQUFnQUVsRVFWUjRuT3pkZlh6UDllTC84ZWMrd3k2TVhkbkdYR2RpaFhJeHpFcnBRcHd5SFoxY1JDZEhwRk1OUjRyS0RsL0hYQzNpVnl3WFo0ZVVxSkFoMlpxY2NwMkx1WmhXbW1Gbnc4Yk1tSTlkLy81dzIvdjQ3UFBabGNSSDUzRy8zWGJMNS9WK3ZWK3YxL3Y5Y1pPZXZTNGNTa3BLU2dRQUFBQUFBQUFBdnpFSEJ3ZUhpcTZiYnRWQUFBQUFBQUFBQUtBaWhKVUFBQUFBQUFBQTdBSmhKUUFBQUFBQUFBQzdRRmdKQUFBQUFBQUF3QzRRVmdJQUFBQUFBQUN3QzRTVkFBQUFBQUFBQU93Q1lTVUFBQUFBQUFBQXUwQllDUUFBQUFBQUFNQXVFRllDQUFBQUFBQUFzQXVFbFFBQUFBQUFBQURzQW1FbEFBQUFBQUFBQUx0QVdBa0FBQUFBQUFEQUxoQldBZ0FBQUFBQUFMQUxoSlVBQUFBQUFBQUE3QUpoSlFBQUFBQUFBQUM3UUZnSkFBQUFBQUFBd0M0UVZnSUFBQUFBQUFDd0M0U1ZBQUFBQUFBQUFPd0NZU1VBQUFBQUFBQUF1MEJZQ1FBQUFBQUFBTUF1RUZZQ0FBQUFBQUFBc0F1RWxRQUFBQUFBQUFEc0FtRWxBQUFBQUFBQUFMdEFXQWtBQUFBQUFBREFMaEJXQWdBQUFBQUFBTEFMaEpVQUFBQUFBQUFBN0FKaEpRQUFBQUFBQUFDN1FGZ0pBQUFBQUFBQXdDNFFWZ0lBQUFBQUFBQ3dDNFNWQUFBQUFBQUFBT3dDWVNVQUFBQUFBQUFBdTBCWUNRQUFBQUFBQU1BdUVGWUNBQUFBQUFBQXNBdUVsUUFBQUFBQUFBRHNBbUVsQUFBQUFBQUFBTHRBV0FrQUFBQUFBQURBTGhCV0FnQUFBQUFBQUxBTGhKVUFBQUFBQUFBQTdBSmhKUUFBQUFBQUFBQzdRRmdKQUFBQUFBQUF3QzRRVmdJQUFBQUFBQUN3QzRTVkFBQUFBQUFBQU93Q1lTVUFBQUFBQUFBQXUwQllDUUFBQUFBQUFNQXVFRllDQUFBQUFBQUFzQXVFbFFBQUFBQUFBQURzQW1FbEFBQUFBQUFBQUx0QVdBa0FBQUFBQUFEQUxoQldBZ0FBQUFBQUFMQUxoSlVBQUFBQUFBQUE3QUpoSlFBQUFBQUFBQUM3UUZnSkFBQUFBQUFBd0M0UVZnSUFBQUFBQUFDd0M0U1ZBQUFBQUFBQUFPd0NZU1VBQUFBQUFBQUF1MEJZQ1FBQUFBQUFBTUF1RUZZQ0FBQUFBSUJxaVkyTjFkNjllMzkxT3lVbEpmcmlpeTkwOGVMRm16Q3EzNWViOVk2cklqSXlVai84OE1NdDZRdW9USTNiUFFBQUFBQUFBSEJuMmJwMXE5TFMwaFFkSFMxSFIwZXI2NFdGaGNyTnpkV0ZDeGVVa1pHaHRMUTBKU2NucTJQSGp1clJvNGRSNzVkZmZ0R3laY3UwWmNzV3ZmdnV1M0oxZGRWLy92TWY3ZHk1czhwamVmYlpaNDFmUC83NDQ3L3F1ZUxpNGl3K3g4ZkgzM0JidFd2WFZ0ZXVYVy80L3B2MWpxc2lOalpXelpvMVUxQlEwQTJQRjdoWkNDc0JBQUFBQUVDRkNnc0xkZnIwYWVOelNFaUlGaXhZb0gzNzlxbEJnd1pHdVkrUGovcjI3YXZpNG1Lck5weWNuR1EybXkyQ3RKWXRXMnIyN05tYU1HR0NKaytlck9uVHArdjQ4ZU5hdEdoUmxjZDJmVmdwU1VPSERsWDM3dDJyODNoYXYzNjkxcTVkYTFVK1k4YU1hclZ6dmNhTkcxY2FWdTdidDA4VEprelFrQ0ZETkhqdzRKdjZqc1BDd3BTVWxHUlZKeTR1VG9NR0RkSzVjK2NzeWhjdFdtVDEzcU9qbzlXNGNlTXFQUzl3c3hCV0FnQUFBQUNBQ21Wa1pHallzR0ZXNWUrODg0N0Y1NWlZR0JVWEYydm8wS0VLQ1FtUnE2dXI4V015MmQ2Sjd1Njc3MVprWktRMmI5NHNSMGRIZGUvZTNXcUdveTFMbGl6UnFsV3JyTXE5dkx5cUhiQzV1N3ZiTEYreFlrVzEycmxlalJxVlJ5NHhNVEV5bVV4Njhza25iL283ZnVtbGw1U1RreU5KeXMzTjFkeTVjOVd3WVVOSjB1elpzMVZVVkdUVUhUWnNtQVlNR0tBbm5uaENrcFNVbEtSWnMyWlYvNkdCbTRDd0VnQUFBQUFBVk1qZjMxOGJOMjdVSjU5OG9yNTkrOHJMeTh1NHRtdlhMcVdtcGlvME5OU1k3ZWZ2NzY5bXpacFYyT2EvL3ZVdnJWaXhRbkZ4Y1dyUm9vVmVlZVdWbXpMV3JLd3NwYWFtVnV1ZTh2Yk05UEh4dVJsRHNpa3pNMU83ZHUxU2NIQ3c2dFdySjBrMzlSMjNiZHRXMHJWOVFTZE5tcVNhTld0cTBxUkp4cjFsdWJ1N0d5RnZWbGJXVFhsRzRFWVFWZ0lBQUFBQWdFcVpUQ1lsSkNUbzRNR0RtajE3dGh3ZEhYWHUzRGxGUmtiSzM5OWZmZnIwdWVHMmk0cUsxS3RYcnlyWHIyam01ZEtsUzdWMDZkSWJIc3V0c21IREJoVVhGeXMwTk5Rbyt5M2U4V2VmZmFhZE8zY3FQRHhjalJvMUtuZGZUMXZMd0V0bmVxNVlzZUkzRFc2QjZ4RldBZ0FBQUFDQVN0V29VVU52dmZXV0lpSWlkTzdjT2RXclYwOVRwMDZWcDZlbklpSWk1T3pzTExQWmZFTnRPem82S2pvNldzT0dEZE93WWNQMHdBTVBXRnpmdVhPbkZpOWVyT2pvNkVyYkdqdDJySHIzN20xOFBuUG1qRTZjT0dHeGYyUmVYcDRPSERpZ1ZxMWF5ZFBUODRiRy9Hc1VGaFpxMDZaTmF0U29rZHEzYjIrVTMreDNmT2pRSVVWSFIrdVpaNTR4OXZHMDlRN0xXd1llRVJHaEJnMGFXTXp5Qkg1cmhKVUFBQUFBQUtCQ1pXZmpEUmt5eE9Mek04ODhJMG1hUEhueURmZFJ1Z1RaMjl2YmFzL0puMy8rMmFKT2RlellzVU5SVVZFV3N6R3pzN01WSGg2dXlaTW5LeVFreE9xZXp6Ly92TnI5bENjb0tNaHF1ZmIzMzMrdkN4Y3VhT0RBZ1hKd2NKQjA4OTl4VmxhV0lpSWlGQmdZcUJFalJoamw1YjFEVzh2QUd6Um93QUU3dU9VSUt3RUFBQUFBUUlYS3pzYkx6OCtYMld5Mk9waW1UcDA2a3FScDA2WnAyclJwTnR0NjhjVVhOWERnd0hMN2lveU1WR1JrNUs4YXI2MlRzRzB0Znk0Yi9KVUdtdFU1amJ3eTd1N3VWbUZsVEV5TW5KeWMxTE5uVDZQc1pyOWpMeTh2WldWbHlXdzJxMy8vL3NhMTFhdFhWL2swY09CMklLd0VBQUFBQU9BT2R1ellNUjA4ZUZEcDZla3FLQ2lvdEg1d2NMQzZkZXRXclQ3S3pxN2JzR0dENXMyYlo3VjNaT2tTNVpFalI2cExseTZTcmkweEhqUm9rQkVXZW5oNFZOalg4T0hEOWVDREQxcVU3ZGl4UXdzWExxelNXRTBta3laT25LajgvSHhKMXdMSVR6LzkxQ0lNUEhmdW5ONTg4MDJGaFlWWkxNTXVWWlhUeUljTkc2YlUxTlFxMWIxZVNrcUtqaHc1b3Q2OWU4dk56YzBvdjludk9DY25SMlBIampYdTI3RmpoeElTRWlSVmZocDRXbHFhMXExYkoyZG41Mm85RzNBekVGWUNBQUFBQUhBSE1wdk5pbytQMTA4Ly9TUnZiMjhGQkFUSTNkM2RXRlpjbmh0WjFwdWZuNit6Wjg4YW55OWN1Q0JKVnFkdWUzdDdTNUo4ZlgwdCt2SHc4S2h5djU2ZW5sYW5WVmRsWDhuQ3drSkoxOEpLUHo4L2k3NGx5K2V1VmF1V01kNnFqQ3MyTmxZaElTR3FYYnQyaGZXMmI5K3VObTNhV00yR3ZGNU1USXdrV1IyV2M3UGZjVWxKaVJvMWFtU2NDcDZZbUdpODErdmZUNms2ZGVvWTEvMzkvUlVVRkNTVHlWVGg4d0svQmNKS0FBQUFBQUR1TU1YRnhWcTllclZ5Y25MVXAwOGYzWDMzM2I5cGY4bkp5Um8xYXBSVmVlbHAwYVZXclZvbDZiOWg0STI0MFdYZ3BUTXBjM0p5TEFLKzdPeHNTWmFoWCtrUzZQUG56MXVVMTZ4WlUvWHIxN2RvZC8vKy9ZcU1qTlRwMDZmMXdnc3ZsTnQvU2txS3BreVpvbmJ0Mm1ubXpKazJnNzRyVjY0b1BqNWVyVnUzVnN1V0xTMnUzZXgzdkh6NWN1M1pzMGZMbGkwejJyL3JycnNreWViSjYwdVdMTkdTSlVzc3lycDA2YUtwVTZkVzJBOXdzeEZXQWdBQUFBQndoOW0xYTVjeU16TTFlUEJnK2ZyNi91YjlCUVlHS2k0dVRzWEZ4VEtaVE9VdVVUNSsvTGlreXBkNlYrUkdsNEhuNU9SSWtqNzg4RU45K09HSFZ0ZkxobjZTOVA3NzcxdDhidHk0c2NWeThZS0NBbjN3d1FmeTlmWFZnQUVES3V5L2VmUG1Hamx5cEtLaW9yUm8wU0s5L1BMTFZuWGk0dUprTnBzVkdocHFkZTFtditQdTNidnJ5eSsvVkZKU2tobzJiS2lVbEJROTlkUlRrbVFFbUtWZWVPRUZEUnc0ME9JVWRVa3NBOGR0d1h4ZUFBQUFBQUR1SUdheldidDM3MVpRVU5BdENTcExaV1ptNnJubm50T1JJMGVNc3JObnoyclVxRkhHWVRacGFXbVNaRFU3c1RwS2w0RmYvM1A5TXZEOC9IeGp5ZmYxTWpJeUpFa0xGaXhRWEZ5Y3NWOWpURXlNNHVMaTlNb3JyNmh1M2JyNjlOTlBGUmNYWi96RXhzYnFuWGZlMFlZTkc2d091Zm40NDQrVm1wcXExMTU3clVyQlhiOSsvZFNqUncrdFhyMWEvLzczdjYydXg4VEVxRzdkdW5yb29ZZHMzbjh6MzNIYnRtM1ZwRWtUZmZIRkY5cTJiWnVLaTRzVkhCeXM5UFQwU3ArajFOV3JWNVdYbDFmbCtzRE53TXhLQUFBQUFBRHVJQ2twS1NvdUxsYno1czF2YWIvTGx5K1gyV3hXczJiTmRPTEVDVW5YZ2tXejJheXBVNmRxNGNLRlNrcEtrcGVYVjdWblZsNitmTmxZbW4zeTVFbnQyclZMVjY1YzBaVXJWMlEybTNYMDZGRkpVdS9ldlZWWVdLaUlpQWlyTmtySFZLOWVQWnQ5aElhR2FzdVdMWm95WllwbXpKZ2hGeGNYYmR1MlRjdVhMMWRLU29xR0R4OXVNWHN5S1NsSnExYXRVa2hJaUlLRGc2djhMR1BIanRYeDQ4YzFaODRjM1gzMzNXclFvSUVrS1NFaFFhZE9uVkwvL3YzTFhjSjlzOS94a0NGRE5HM2FOQ1VtSnFwRGh3N3k4dkt5ZVNxNkpLMWN1VklyVjY2MEtwODVjNlk2ZE9oUXhhY0hmajNDU2dBQUFBQUE3aUFYTDE2VUpQbjQrTnl5UG84ZlA2N05temZyMldlZnRUakJ1bGF0V2hvL2ZyeGVmZlZWTFZ1MlRIdjM3dFY5OTkxWDdmYlhybDJyano3NlNKTDAyV2VmNmZQUFA1ZXJxNnRjWFYxVnUzWnRZei9LK2ZQbnk5blpXVDQrUGpwMDZKQkZHMGVQSHBXSGgwZTVoL0U0T2pvcVBEeGNvMGVQMXJoeDQxUlFVS0FUSjA2b1hidDJldnZ0dHkyV251Zm01bXI2OU9seWMzUFRtREZqcXZVc3pzN09DZzhQMTZ1dnZxcUlpQWpOblR0WE5XclUwUHIxNitYZzRHQXN4UzdydDNqSFBYcjAwUHIxNjNYNDhHRTk5OXh6a3FTdnYvN2FxbDZ2WHIwMGZQaHcvZWxQZjdLNnhpRTd1TlVJS3dFQUFBQUF1SU9VbEpSSStuV0gyRlJYVkZTVW5KMmRiZTdiR0JBUW9QRHdjSmxNSnExZHU5Ym0zcENWZWZMSkp4VVNFaUkzTnplNXVibkp4Y1hGNGxUeitQaDR6Wmd4d3pnZ3BxekN3a0x0MmJOSDdkdTNyN0Fmczltc1diTm1hZUxFaVVwUFQxZG9hS2hlZnZsbDFheFowNkxlL1BuemxaNmVyc21USjl1Y3dWaGNYS3ljbkp4eVQxNXYyclNwWG52dE5TMVpza1NwcWFtcVc3ZXV0bS9mcnFDZ0lHT21aVm0veFR0T1RVMVZjbkt5YXRhc3FhaW9LR1ZtWnVycHA1K1dsNWVYVlYyVHlTUkhSOGNxdFF2OGxnZ3JBUUFBQUFCQWhTWk9uS2lVbEJRbEp5ZkwxZFZWKy9mdmw1T1RrM0U5T0RoWVlXRmg4dlB6cTlhUzZWSmVYbDQyQTdSU2RlclVVY3VXTFhYMTZsWFZyRmxUVjY5ZTFkR2pSMVc3ZG0xSjBqZmZmS05MbHk2cFI0OGV4ajNGeGNXU3JzMjQzTHQzcjdadDI2YmMzRnl0V2JORzgrZlAxL3o1OHhVVEU2T3RXN2VxZS9mdTZ0U3Brd0lDQXVUcjY2c1JJMGFvZGV2V0Nna0pNZHA3NzczM2xKMmRMU2NuSjZXbHBlbml4WXZ5OS9jdmQ4eTlldlhTQXc4OElEYzNOMzMwMFVjcUtpcFNuejU5eXExL3M5OXhSa2FHd3NQRDVlenNySVVMRnhyTHZGZXVYS2xXclZvcElDQkFQajQrY25GeDBhaFJvMlF5bWJSeDQwYVZsSlNvcUtoSWhZV0ZLaWdvVUg1K3ZucjE2blZMOTBmRi96YkNTZ0FBQUFBQVVDRjNkM2ZkZi8vOWV2NzU1M1htekJsSnNsak9uSmFXcGxPblR1bU5OOTc0VFdibmRlN2NXWjA3ZDFaMGRMUSsvZlJUbzd4WHIxNlNwRldyVnNuWDExZGR1M1kxcnYzMDAwK1NwQWtUSnNqSnlVbEJRVUhHVW04M056ZU5IejllL2ZyMTArZWZmNjdZMkZodDJMQkJqUm8xVWxSVWxEdzlQYTFPN003TnpkV09IVHVNencwYk50VG8wYU1ySExlYm01dUtpb3IwMVZkZnljL1BUMTI2ZENtMzdzMSt4NU1uVDFaMmRyWm16WnFsK3ZYcmE4eVlNWHIyMldjVkh4K3ZRNGNPYWVmT25icDA2WklLQ3d1TjJicWwvN3llbjUrZmhnd1pVbWwvd00zaVVHTHJkeUlBQUFBQUFMQkxPM2JzME02ZE8vWDY2Ni9mOHI3VDA5T1ZtNXNyRnhjWE5XclV5T0xheVpNbjFiUnBVNnQ3Tm0zYXBNREFRRFZyMXN5aS9OU3BVMHBOVGJXWXZWaVpFeWRPNkx2dnZsTkpTWWthTkdpZ1J4NTVSRFZxMU5EdTNidDE5ZXBWaTFPMjQrTGl0R0hEQmozOTlOTUtEZzZ1OERUdksxZXU2TkNoUS9Mejg2dnc0S0tTa2hLVmxKVEl3Y0doM0NYZ1pXVm1abXJUcGsxcTNicTFPbmZ1WEduOW0vV09kKy9lclhyMTZxbEZpeFpWR3VmMXJnOHZxL09zUUZVNFZQSWJpckFTQUFBQUFJQTd5TzBNS3dIZzE2b3NyT1JJSndBQUFBQUFBQUIyZ2JBU0FBQUFBQUFBZ0YwZ3JBUUFBQUFBQUFCZ0Z3Z3JBUUFBQUFBQUFOZ0Z3a29BQUFBQUFBQUFkb0d3RWdBQUFBQUFBSUJkSUt3RUFBQUFBQUFBWUJjSUt3RUFBQUFBQUFEWUJjSktBQUFBQUFBQUFIYUJzQklBQUFBQUFBQ0FYU0NzQkFBQUFBQUFBR0FYQ0NzQkFBQUFBQUFBMkFYQ1NnQUFBQUFBQUFCMmdiQVNBQUFBQUFBQWdGMGdyQVFBQUFBQUFBQmdGd2dyQVFBQUFBQUFBTmdGd2tvQUFBQUFBQUFBZG9Hd0VnQUFBQUFBQUlCZElLd0VBQUFBQUFBQVlCY0lLd0VBQUFBQUFBRFlCY0pLQUFBQUFBQUFBSGFCc0JJQUFBQUFBQUNBWFNDc0JBQUFBQUFBQUdBWENDc0JBQUFBQUFBQTJBWENTZ0FBQUFBQUFBQjJnYkFTQUFBQUFBQUFnRjBnckFRQUFBQUFBQUJnRndnckFRQUFBQUFBQU5nRndrb0FBQUFBQUFBQWRvR3dFZ0FBQUFBQUFJQmRJS3dFQUFBQUFBQUFZQmNJS3dFQUFBQUFBQURZQmNKS0FBQUFBQUFBQUhhQnNCSUFBQUFBQU5pRnMyZlBhczJhTlVwTFM3dWgrOCtmUDM5VHgzUHAwaVdWbEpSVVdDY3JLMHRyMXF4UlFrTENUZTNiM3NYR3htcnYzcjIzcEsvSXlFajk4TU1QdDZRdjNINDFidmNBQUFBQUFBQ0EvVXRQVDlmKy9mdC9WUnVkTzNlV3I2OXZ1ZGVUa3BJVUZSVWxMeTh2Tld6WXNGcHRiOXUyVFJFUkVYcmpqVGYweUNPUFNKTE1ack4yN05oUnJYWWVmZlJSU2RlQzA3Lzk3VzhLRGc1V1dGaFl1ZldYTEZtaXVMZzR0VzNiVnZmZGQ1OGNIQnpLcmZ2NDQ0OVhheXhseGNYRldYeU9qNCsvNGJacTE2NnRybDI3M3ZEOVc3ZHVWVnBhbXFLam8rWG82R2gxdmJDd1VMbTV1YnB3NFlJeU1qS1VscGFtNU9Sa2RlellVVDE2OUtoV1g3R3hzV3JXckptQ2dvSnVlTHk0Y3hCV0FnQUFBQUNBU3YzMDAwK2FOMi9lcjJyakgvLzRSNFZoWlhwNnVpUlZPNmlVcEhidDJxbGh3NGFhT1hPbWF0YXNxUWNmZkZBWExselFqQmt6cXRWT2FWanA2K3VyZSsrOVZ6RXhNWEowZE5RcnI3eGlWWGZmdm4yS2k0dFRwMDZkdEhmdlhxMVpzMGJQUFBOTWhlMFBIVHBVM2J0M3I5YVkxcTlmcjdWcjExcVZWL2ZacnRlNGNlTkt3OHA5Ky9acHdvUUpHakpraUFZUEhxelRwMDhiMTBKQ1FyUmd3UUx0MjdkUERSbzBNTXA5Zkh6VXQyOWZGUmNYVzdYbjVPUWtzOW1zSGoxNktDd3NURWxKU1ZaMTR1TGlOR2pRSUowN2Q4NmlmTkdpUlZxMGFKRkZXWFIwdEJvM2JseWw1OFdkZzdBU0FBQUFBQUJVMmNjZmZ5dy9QNzlxM1pPYW1xcGh3NFlabjY5ZXZhclZxMWRiMWR1MWE1Y2s2YnZ2dnRPZVBYdXExSGJYcmwzVm9rVUwxYTFiVnpObnpsUllXSmltVFp1bXFWT25xbjM3OWxxeFlvWFZQYzg5OTV4Njl1eXBvVU9IbHR1dWc0T0R4bzhmcjh1WEwydnQyclZ5ZG5hMmVJWXpaODVvK3ZUcGF0bXlwYVpPbmFwNTgrWnA4ZUxGYXQ2OHVUcDA2RkJ1dTE1ZVh0VU8yTnpkM1cyVzIzcTJxcXBSby9KSUtDWW1SaWFUU1U4KythUXlNaklzbnIvVU8rKzhZM1ZQY1hHeGhnNGRxcENRRUxtNnVoby9KdE4vZHlOODZhV1hsSk9USTBuS3pjM1YzTGx6alpCNjl1elpLaW9xTXVvT0d6Wk1Bd1lNMEJOUFBDSHAyZ3pjV2JObVZmK2hjVWNnckFRQUFBQUFBTC9LbFN0WDVPcnFhbFZlVWxKaWMxbjBsU3RYdEhUcDBuTGJXN2x5WlpYNzl2THlVb3NXTFNSSjN0N2Urci8vK3ovTm56OWZUWm8wa2NsazBxRkRoOVNwVXllcndNL1oyVmsrUGo3RzV6MTc5cWgrL2ZvV2RXclVxS0dKRXljcVBEemNZZ2x5Wm1hbXhvOGZMMG1hT0hHaUhCMGQ5ZXFycnlvbEpVV1RKazNTbENsVDFMNTllNXZqemNyS1VtcHFhcFdmVDVJdVhyeG9zL3o2OGQ5c21abVoyclZybDRLRGcxV3ZYajFKMHNhTkcvWEpKNStvYjkrKzh2THlNdXJ1MnJWTHFhbXBDZzBOTldaVSt2djdxMW16WnVXMjM3WnRXMG5YZm85TW1qUkpOV3ZXMUtSSms0eDd5M0ozZHpkQzNxeXNySnZ5akxCUGhKVUFBQUFBQUtESzl1M2JwME9IRG1uOCtQRkdFRGx1M0RpMWJkdFdmLzNyWHkzcTd0eTVVNHNYTDliWXNXTXR5cjI4dkt6Mlg4ekx5MVBmdm4zMThNTVBhOEtFQ1RjOHZwWXRXMnJ1M0xtU3BNdVhMK3VERHo1UXg0NGROWEhpeEhMdnVYanhvbWJNbUtIYXRXdHI2ZEtsRm5zdzFxNWRXM1BtekRFKy8vTExML3I3My8rdTNOeGN6Wmd4d3dqV25KeWNOSFhxVkkwZE8xWnZ2LzIyWG5ycEpUMzk5Tk5XWWUzU3BVc3JER3J0eFlZTkcxUmNYS3pRMEZDanpHUXlLU0VoUVFjUEh0VHMyYlBsNk9pb2MrZk9LVEl5VXY3Ky91clRwMCsxKy9uc3M4KzBjK2RPaFllSHExR2pSdVh1NjJsckdYanBUTThWSzFiOHBzRXRiaTNDU2dBQUFBQUFVR1VlSGg3Njl0dHYxYjU5ZXozeHhCTTZkZXFVamgwN3BrR0RCdW50dDkvV1UwODlwVzdkdWttU3Z2cnFLN200dU1qRHc2UFNkbi84OFVjVkZSV3BUWnMyTjIyc2JtNXVHanAwcUQ3NDRBTTk5TkJEZXZEQkIyM1dXN1Jva1M1ZHVxVHg0OGZiUEN4R3VqWURjTTJhTmZyblAvOHBGeGNYUlVaRzZ1Njc3N2FvNCs3dXJ2ZmVlMDhUSjA3VWdnVUw5UDMzMyt1dmYvMnJXclpzYWRRWk8zYXNldmZ1Ylh3K2MrYU1UcHc0WWJGL1pGNWVuZzRjT0tCV3JWckowOVB6MTd5Q0cxSllXS2hObXphcFVhTkdGak5FYTlTb29iZmVla3NSRVJFNmQrNmM2dFdycDZsVHA4clQwMU1SRVJGeWRuYVcyV3l1Y2orSERoMVNkSFMwbm5ubUdXTWZ6K2pvYUt0NjVTMERqNGlJVUlNR0RTeG1lZUxPUjFnSkFBQUFBQUNxckVXTEZucnFxYWUwZVBGaWhZU0VhUDM2OWZMMjlsWklTSWkrLy81N0xWaXdRQjA3ZHRUNTgrZjF3dzgvNlBYWFg2OVN1d2NPSEpBazFheFpVd2NQSHF5MC9sMTMzYVU2ZGVwSWt0YXNXYU9vcUNqajJuUFBQYWUvL09VdmtxUStmZm9vSmliR0dGZlo1ZXJidDI5WGJHeXNIbnZzTVhYcDBrV1N0SERoUW4zeHhSY1c3WVdHaHVxenp6NVRreVpOOVBlLy85M21VbVZKcWx1M3J0NTk5MTFGUlVWcDQ4YU5Pbi8rdkVWWVdkYU9IVHNVRlJWbE1kTTBPenRiNGVIaG1qeDVza0pDUXF6dStmenp6eXQ3UFZVV0ZCUmt0Vno3KysrLzE0VUxGelJ3NEVCalptalpHWTlEaGd5eCtGeDZzTkRreVpPcjFHOVdWcFlpSWlJVUdCaW9FU05HR09YbDdlZHBheGw0Z3dZTk9HRG5kNGl3RWdBQUFBQUFWTXRmL3ZJWGZmdnR0L3JnZ3crMGMrZE9EUnc0VUNhVFNTTkdqTkN3WWNPMGN1VktaV2RueThQRFF3OC8vTERPbmoxYmFacy8vUENESk9uZGQ5K3QwaGltVFp0bTdDUFp2bjE3alI0OVdwS3NUaXczbVV3YVBueTRwaytmcnVQSGoxdk4zSXlKaVpHZm41L0N3c0tNc203ZHVobkxpa3REVUc5dmI4MmFOVXNOR2pUUTBxVkw5ZVdYWCtxcnI3NnlHbGRpWXFJdVhMaWcwYU5INjQ5Ly9LT2FOR2xpVmNmV1NkaTJsaitYRGY1S0E4Mnl5NkYvRFhkM2Q2dXdNaVltUms1T1R1clpzNmRSVm5iR1kzNSt2c3htczlWZW9LVUI4clJwMHpSdDJqU2JmYjc0NG92eTh2SlNWbGFXekdheit2ZnZiMXhidlhwMWxVOER4KzhUWVNVQUFBQUFBSGV3WThlTzZlREJnMHBQVDFkQlFVR2w5WU9EZzQxbDJqZkt6YzFOenovL3ZCWXNXQ0JuWjJkanIwSWZIeDhOR0RCQUsxYXNrSU9EZzRZT0hhcGF0V3BWMmw1NmVycU9IVHVtZHUzYTZkQ2hReG81Y3FReHk3R3NCUXNXYU4rK2ZjYkowWkxVdkhsek5XL2VYSkoxV0NsZGUrYm82R2pqb0pqclRaMDZWV2ZQbnJXWWNkbTJiVnZqQUpqcloydzJiZHBVMHJWbDBtWGZkVWxKaVZhdlhxMS8vdk9mcWx1M3JqcDA2R0F6cURTWlRKbzRjYUx5OC9NbFhRc2dQLzMwVTRzdzhOeTVjM3J6elRjVkZoWm04NkNlc3Z0OTJqSnMyRENscHFaV3FlNzFVbEpTZE9USUVmWHUzVnR1Ym01R2Vka1pqQnMyYk5DOGVmT3MyaTlkQm43OWR6aHMyREFOR2pUSUNHUTlQRHlVazVOanNaZnBqaDA3bEpDUUlLbnkwOERUMHRLMGJ0MDZPVHM3Vit2WmNHY2dyQVFBQUFBQTRBNWtOcHNWSHgrdm4zNzZTZDdlM2dvSUNKQzd1N3ZOMDdldmQ3T1d6VDd5eUNPS2lvcFN3NFlOTFVLdFo1OTlWakV4TVRLYnpYcnFxYWVxMU5hV0xWc2tTY09IRDFka1pLVDI3dDJyUC8zcFQxYjFMbDY4cUVPSERpa29LS2pjWmRpbHNyS3lLbHhPbnBhV3BtKy8vZGI0Zk96WU1lUFhQWHIwcU5LNFMvMzQ0NDlhc0dDQmtwS1MxTFp0VzQwZlA5NXF1WGxoWWFHa2EyR2xuNStmVVY2Nm4rZjEzMHRwd092dDdWMmw3eXMyTmxZaElTR3FYYnQyaGZXMmI5K3VObTNhV00yR3ZGNU1USXdrV1IyV2s1K2ZiekZEOXNLRkM1SmtkYks1dDdlM0pNblgxOWRpN0I0ZUhoYWZTMHBLMUtoUkl5TVVUa3hNTkw3VDY5OVBxVHAxNmhqWC9mMzlGUlFVSkpQSlZPSHo0czVFV0FrQUFBQUF3QjFvOWVyVnlzbkpVWjgrZmF3T2Vya1ZQdnZzTTVsTUppVW5KMnZyMXExNitPR0hKVW1uVDU5V1RrNk9pb3FLOVBQUFArdSsrKzZyc0oyaW9pSnQzTGhSalJzM1ZtQmdvUHIxNjZkNTgrWXBJU0ZCOTk5L3YwWGQ2T2hvRlJRVVdPMlhhRXR5Y25LNXk1Q2xhNmVhNzl1M3orYTFxb2FWU1VsSldybHlwYlp2MzY2NmRldHF6Smd4K3NNZi9tQXpNQzZkU1ptVGsyTVI4R1ZuWjB1eURQMUtsMENmUDMvZW9yeG16WnFxWDcrK1Jidjc5KzlYWkdTa1RwOCtyUmRlZUtIY3NhYWtwR2pLbENscTE2NmRaczZjYVRQb3UzTGxpdUxqNDlXNmRXdXJmVGFUazVNMWF0UW9xM3RLVCtRdXRXclZLa21xZEVidDh1WEx0V2ZQSGkxYnRzeG8vNjY3N3BJazllclZ5NnIra2lWTHRHVEpFb3V5TGwyNmFPclVxUlgyZ3pzUFlTVUFBQUFBQUhlZ3pNeE1EUjQ4V0w2K3ZyZTg3N05uejJydDJyVWFOR2lRRGgwNnBNV0xGNnRidDI2cVZhdVdGaXhZSUI4Zkg3bTZ1bXJCZ2dYNjhNTVBLMnhyeTVZdE9uZnVuRjU1NVJWSjE0S3FMNzc0UW5Qbnp0V0NCUXVNR1lyYnQyL1hwazJiOU5oamp5a3dNTERTTWJacjE4NEl3c3A2NFlVWDlPaWpqK3JQZi81ek5aL2NVbGhZbUZ4ZFhUVjQ4R0QxNzkvZmFqYmw5WEp5Y2lSSkgzNzRvYzEzVWpiMGs2VDMzMy9mNG5QanhvMHRsb3NYRkJUb2d3OCtrSyt2cndZTUdGRGhXSnMzYjY2UkkwY3FLaXBLaXhZdDBzc3Z2MnhWSnk0dVRtYXpXYUdob1ZiWEFnTURGUmNYcCtMaVlwbE1wbktYZ1I4L2ZseVNLajBCdm52Mzd2cnl5eStWbEpTa2hnMGJLaVVseFppSlcvWjdlK0dGRnpSdzRFQ0xVOVFsc1F6OGQ0cXdFZ0FBQUFDQU8wanBjdUtnb0tEYkVsUksxMEswdW5YcmFzQ0FBZXJTcFl2Q3dzSzBaczBhMWE5Zlh3Y09ITkRreVpQbDdPeXNDUk1tYU5PbVRjWlMzN0lLQ3d1MWZQbHkxYTFiMXdpaWF0U29vZkhqeDJ2TW1ER2FQbjI2SmsyYXBCOS8vRkV6Wjg1VWd3WU45T3FycjFacGpFNU9UaFV1RmE5ZHUzYWxTOGtyTTNMa1NQM2hEMyt3Q2lsTFNrbzBjK1pNUGYzMDAycmR1bUV1K2JvQUFDQUFTVVJCVkxVa0tTTWpROUsxUFRkYnRteXBUWnMyYWM2Y09ZcUppWkdMaTR2V3JsMnJqei8rV0FzWExyVFlXN09rcEVULy92ZS9GUndjTENjbko0dCtQdjc0WTZXbXBtcktsQ2xWQ3U3NjlldW5wS1FrclY2OVdvR0JnWHJvb1ljc3JzZkV4S2h1M2JwVzVhVXlNek1WRmhhbWlSTW5HbVZuejU1VlJFU0VYbm5sRmJWdTNWcHBhV21TWkRVRHRLeTJiZHVxU1pNbSt1S0xMOVN4WTBjVkZ4Y3JPRGhZNmVucGxUNUhxYXRYcnlvdkw4L3F2ZURPUmxnSkFBQUFBTUFkcEhTdndOSURaVzYxclZ1M2F2ZnUzWm80Y2FLY25aM1Z1blZyOWU3ZFc0V0ZoWm8vZjc0NmQrNnNrSkFRU1ZMSGpoMjFkT25TY3BmcXJscTFTcWRQbjliSWtTTXR3cmJBd0VDRmhZVnAzcng1R2pkdW5JNGRPeVkzTnpkTm5UcTEwbjBacjVlWW1DaFBUODlmSFVxV0tpZ29VSTBhLzQxU2JPMnJLVjJiUlJrZkh5OC9QejhqckR4eDRvUWsyVHprUjVKQ1EwTzFaY3NXVFpreVJUTm16SkNMaTR1MmJkdW01Y3VYS3lVbFJjT0hEN2VZUFptVWxLUlZxMVlwSkNSRXdjSEJWWDZHc1dQSDZ2ang0NW96WjQ3dXZ2dHVOV2pRUUpLVWtKQ2dVNmRPcVgvLy91VXU0VjYrZkxuTVpyT2FOV3RtUEkrbnA2Zk1ack9tVHAycWhRc1hLaWtwU1Y1ZVhwWE9ySlNrSVVPR2FOcTBhVXBNVEZTSERoM2s1ZVZsODFSMFNWcTVjcVZXcmx4cFZUNXo1a3gxNk5DaGlrK1BPd0U3a1FJQUFBQUFjQWZKeTh1VGRPM2s3ZHZoNk5HakNna0pzWmg5TjNic1dEazRPQ2cvUDE5anhvd3h5bDk4OFVYNSsvdnI0c1dMVnUwa0p5ZnJrMDgrVWVQR2pmWDAwMDliWFE4T0RsYVRKazJVbUppby9QeDhEUm8wcU1xSEE1V1VsT2pUVHovVjY2Ky9ic3owKzdWU1UxUDEybXV2R2N1NUsxSTZpL0w2MllWSGp4NlZoNGVIUEQwOWJkN2o2T2lvOFBCd1pXWm1hdHk0Y1hycHBaYzBaY29VMWFsVFIyKy8vYmFlZWVZWm8yNXVicTZtVDU4dU56YzNpL2RkRmM3T3pnb1BEMWRSVVpFaUlpS01tYnJyMTYrWGc0TkR1WWNpSFQ5K1hKczNiMWFmUG4wc0RsU3FWYXVXeG84ZnI4ek1UQzFidGt3N2QrNnNkSi9TVWoxNjlGRGJ0bTExN3R3NUkrRCsrdXV2clg2a2E0Y3YyYnBtNjdSMDNObVlXUWtBQUFBQXdCMmtwS1JFVXVVSG1QeFdYbm5sRlp0QjZYUFBQYWNISDN6UTRsckxsaTAxZCs1Y3F4T2pMMTY4cUNsVHBxaTR1Rmh2dnZtbXhXekZqSXdNclYyN1ZoczJiRkJlWHA0ZWZ2aGhIVHAwU1BQbno5ZjI3ZHZWcjE4L2RlblN4ZVlCTVpjdlg1WWtyVm16UnZuNStSb3dZTUN2Q3JOS2c3d2ZmdmhCcTFldmxvZUhoeHdjSEl5K3kxdUMvTXN2djBpU21qUnBZclN6WjgrZVNzZGlOcHMxYTlZc1RadzRVZW5wNlFvTkRkWExMNytzbWpWcld0U2JQMysrMHRQVE5YbnlaSnN6R0l1TGk1V1RrMVB1eWZCTm16YlZhNis5cGlWTGxpZzFOVlYxNjliVjl1M2JGUlFVWk15MExDc3FLa3JPenM0Mjk4WU1DQWhRZUhpNFRDYVQxcTVkYTNQL1RWdFNVMU9Wbkp5c21qVnJLaW9xU3BtWm1YcjY2YWZsNWVWbFZkZGtNc25SMGJGSzdlTE9SbGdKQUFBQUFBQ3F4VlpRNk9EZ1lCSE9YYnAwU2JWcjExYU5HalYwK1BCaFNUSkN5U1ZMbGlnOVBkM1k1L0R5NWN2YXZYdTM0dVBqdFcvZlBoVVhGNnR0MjdZYVBueTQ3cm5uSGwyK2ZGbi8rdGUvOU5WWFh5a2hJVUh1N3U3cTJyV3IyclZycC92dXUwOStmbjZTcE0yYk4wdVMzTnpjOU5aYmIxVjVobDk1OXV6WkkwazZkdXlZSG52c01lTkFuZEtsM0xObnoxYTdkdTBzN3JsMDZaSldyMTZ0dW5YckdpZHFmL1BOTjdwMDZaTEZLZVBGeGNXU3JzMjQzTHQzcjdadDI2YmMzRnl0V2JORzgrZlAxL3o1OHhVVEU2T3RXN2VxZS9mdTZ0U3Brd0lDQXVUcjY2c1JJMGFvZGV2V3hteEVTWHJ2dmZlVW5aMHRKeWNucGFXbDZlTEZpeFV1ZisvVnE1Y2VlT0FCdWJtNTZhT1BQbEpSVVpINjlPbFRidjJKRXljcUpTVkZ5Y25KY25WMTFmNzkreTJDMnVEZ1lJV0ZoY25QejY5S3k5SXpNaklVSGg0dVoyZG5MVnk0MEZqbXZYTGxTclZxMVVvQkFRSHk4ZkdSaTR1TFJvMGFKWlBKcEkwYk42cWtwRVJGUlVVcUxDeFVRVUdCOHZQejFhdFhyOXUyZnl0dVBzSktBQUFBQUFCd1UrWG01cXAvLy80V1pYWHExRkdyVnEwa1NYLys4NS9sNysrdlAvN3hqOHJJeU5CZi92SVg1ZWZueTJReUtUZzRXUDM2OWJNSUFkM2MzQlFXRnFiKy9mdnJ5eSsvMU5kZmY2M05temNyUGo1ZTc3MzNuaEZXUHZEQUF6cDgrTEQrOXJlL3lkM2QvVmMvUjNGeHNaeWRuVFZxMUNpTHZSU2ZlT0lKZmZ2dHQ4WlBXZjcrL2hvelpvd3grM1hWcWxYeTlmVlYxNjVkalRvLy9mU1RKR25DaEFseWNuSlNVRkNRSG56d1FlTjV4NDhmcjM3OSt1bnp6ejlYYkd5c05tellvRWFOR2lrcUtrcWVucDVXSjNibjV1WnF4NDRkeHVlR0RSdHE5T2pSRlQ2Zm01dWJpb3FLOU5WWFg4blB6MDlkdW5RcHQ2Njd1N3Z1di85K1BmLzg4enB6NW93a1dTd1pUMHRMMDZsVHAvVEdHMjlVYVFiazVNbVRsWjJkclZtelpxbCsvZm9hTTJhTW5uMzJXY1hIeCt2UW9VUGF1WE9uTGwyNnBNTENRbU0yY2VrL3IrZm41NmNoUTRaVTJoL3VIQTRsdHI1cEFBQUFBQUJnbDFhdFdxWC8vT2MvZXYzMTEyOXB2OGVQSDllV0xWczBjT0JBaXowTHkvUDExMThyTHk5UHhjWEZxbFdybGpwMzdsenVQcHZyMXExVFFVR0JldlRvSVc5djcwcmJMaWdvMEo0OWU1U2ZuMjh4VzdHcVB2bmtFN1ZxMVVxZE9uV3F0RzVXVnBiTlpjblN0WUN3ZEtsNHFabzFhMXFkRHI1NzkyNWR2WHJWWXAvUHVMZzRiZGl3UVU4Ly9iU0NnNE1yUE0zN3lwVXJPblRva1B6OC9DbzhXS21rcEVRbEpTVnljSEFvZHdsNFdabVptZHEwYVpOYXQyNnR6cDA3VjFvL1BUMWR1Ym01Y25GeFVhTkdqU3l1blR4NVVrMmJOclc2WjlPbVRRb01ERlN6WnMyTXN0MjdkNnRldlhwcTBhSkZsY1o1dmV2RHkrbzhLK3lEUXlWZkdHRWxBQUFBQUFCM2tOc1ZWZ0xBelZCWldNbHA0QUFBQUFBQUFBRHNBbUVsQUFBQUFBQUFBTHRBV0FrQUFBQUFBQURBTGhCV0FnQUFBQUFBQUxBTGhKVUFBQUFBQUFBQTdBSmhKUUFBQUFBQUFBQzdRRmdKQUFBQUFBQUF3QzRRVmdJQUFBQUFBQUN3QzRTVkFBQUFBQUFBQU93Q1lTVUFBQUFBQUFBQXUwQllDUUFBQUFBQUFNQXVFRllDQUFBQUFBQUFzQXVFbFFBQUFBQUFBQURzQW1FbEFBQUFBQUFBQUx0QVdBa0FBQUFBQUFEQUxoQldBZ0FBQUFBQUFMQUxoSlVBQUFBQUFBQUE3QUpoSlFBQUFBQUFBQUM3UUZnSkFBQUFBQUFBd0M0UVZnSUFBQUFBQUFDd0M0U1ZBQUFBQUFBQUFPd0NZU1VBQUFBQUFBQUF1MEJZQ1FBQUFBQUFBTUF1RUZZQ0FBQUFBQUFBc0F1RWxRQUFBQUFBQUFEc0FtRWxBQUFBQUFBQUFMdEFXQWtBQUFBQUFBREFMaEJXQWdBQUFBQUFBTEFMaEpVQUFBQUFBQUFBN0FKaEpRQUFBQUFBQUFDN1FGZ0pBQUFBQUFBQXdDNFFWZ0lBQUFBQUFBQ3dDelZ1OXdBQUFBQUE0RTVUV0Zpb2t5ZFBLak16VTJheldVVkZSYmQ3U0xnRkhCMGQ1ZUxpSWg4Zkh6VnQybFExYXZDZjFBQndzL0VuS3dBQUFBQlVRMVpXbG80ZVBTcHZiMjhGQmdiS3pjMU5qbzZPdDN0WXVBV0tpb3AwK2ZKbHBhZW5hOWV1WGJybm5udms1ZVYxdTRkMTI1dzRjVUpaV1ZscTM3NjlIQndjYnZkd2Jya2xTNVlvSUNCQUR6Lzg4TzBleW0wUkd4c3JMeTh2ZGVyVTZUZnZLekl5VWc4Ly9MQ0Nnb0orODc1dyt4RldBZ0FBQUVBVlpXVmxLVEV4VVczYXRKR25wK2Z0SGc1dU1VZEhSN203dTh2ZDNWMFhMbHpRa1NOSGRPKzk5LzdQQnBiejVzM1R6ei8vcktWTGw4ckh4NmZhOXljbkp5czVPZmxYamVHdXUrNVNRRUJBcGZYV3JWdW5Eejc0b05KNksxYXNxUEt6ckZxMVNvOCsrbWkxd3NySEgzKzh5blZ0aVl1THMvZ2NIeDkvdzIzVnJsMWJYYnQydmVIN3QyN2RxclMwTkVWSFI5djhIemFGaFlYS3pjM1ZoUXNYbEpHUm9iUzBOQ1VuSjZ0ang0N3EwYU5IdGZxS2pZMVZzMmJOQ0N2L1J4QldBZ0FBQUVBVkZCWVc2dWpSb3dTVmtDUjVlbnFxVFpzMlNreE1WTmV1WGYvbmxvVEh4OGNiWWUzdTNidXJkRTlRVUpEOC9QeU16OXUzYjlmeTVjdC8xVGllZSs0NUJRUUU2TWNmZjlTb1VhTnMxbG04ZUxIeDY2RkRoNnBXclZwV2RYNysrV2R0M2JxMTJ2MmZQWHRXMzM3N2JZVjE3cm5uSG92bkhqcDBxTHAzNzE2dGZ0YXZYNisxYTlkYWxjK1lNYU5hN1Z5dmNlUEdsWWFWKy9idDA0UUpFelJreUJBTkhqeFlwMCtmTnE2RmhJUm93WUlGMnJkdm54bzBhR0NVKy9qNHFHL2Z2aW91THJacXo4bkpTV2F6V1QxNjlGQllXSmlTa3BLczZzVEZ4V25Rb0VFNmQrNmNSZm1pUll1MGFORWlpN0xvNkdnMWJ0eTRTcytMTzhmLzFwK21BQUFBQUhDRFRwNDhLVzl2YjRKS0dEdzlQZVh0N2EyVEowK3FSWXNXdDNzNHQ4elpzMmYxL3Z2dlM1SVNFeE9WbUpoWXBmc21UNTVzRWRxVktqdGJzS3F1bjZYbzQrT2pvVU9IV2x3L2R1eVl0bS9mYmpIcnIyL2Z2bkp6YzdOcUt6WTI5b2JDeWlOSGp1aklrU01WMXBrd1lZTEZjM3Q1ZVZVN1lITjNkN2Radm1MRmltcTFjNzJxQk93eE1URXltVXg2OHNrbmxaR1JvV0hEaGxuVmVlZWRkNnp1S1M0dTF0Q2hReFVTRWlKWFYxZmp4MlQ2N3puUEw3MzBrbkp5Y2lSSnVibTVtanQzcmhvMmJDaEptajE3dHNWZXdNT0dEZE9BQVFQMHhCTlBTSktTa3BJMGE5YXM2ajgwN2dpRWxRQUFBQUJRQlptWm1Rb01ETHpkdzRDZDhmZjNWMUpTMHY5TVdIbmx5aFg5L2U5L2w0T0RnMnJYcnEyMmJkdHF5cFFwNWU1WitjMDMzK2pkZDkvVlhYZmRwZmJ0MjVmYmJsWldsbkp6YzZzOGpySmhYNzE2OVRSNDhHQ0xzbFdyVm1uNzl1M3k5dmEydW4vejVzMktpb3JTOHVYTFZhZE9uU3IzVzlaRER6MmtNV1BHVkZqSDJkblo0bk5XVnBaU1UxT3IxYy9GaXhkdGx0L0k4dnVxeXN6TTFLNWR1eFFjSEt4NjllcEpralp1M0toUFB2bEVmZnYydGRqK1lOZXVYVXBOVFZWb2FLZ3hvOUxmMzEvTm1qVXJ0LzIyYmR0S2trcEtTalJwMGlUVnJGbFRreVpOTXU0dHk5M2QzZmplczdLeWJzb3p3ajRSVmdJQUFBQkFGWmpOWnBzenN2Qy96YzNOVFZldVhMbmR3N2dscmw2OXFrbVRKdW5VcVZPYU1XT0djbk56TlhueVpFMmZQbDF2dnZtbXhVeTlvcUlpUlVkSDY3UFBQdE05OTl5amYvempIM0oxZFMyMzdVV0xGbFZyLzBWYnN6R3ZYTG1pa3lkUEd2OVRJU01qdzVqUlYxWkJRWUZ5YzNOdExsV3VqaG8xYWxUN3o0V2xTNWRxNmRLbHY2cmZXMkhEaGcwcUxpNVdhR2lvVVdZeW1aU1FrS0NEQnc5cTl1elpjblIwMUxsejV4UVpHU2wvZjMvMTZkT24ydjE4OXRsbjJybHpwOExEdzlXb1VhTnk5L1cwdFF5OGRLWm5kZllhaGYwanJBUUFBQUNBS2lncUt1TFViMWh4ZEhTMFdLNzZlM1hseWhXTkh6OWV4NDRkMDF0dnZhWDc3cnRQa2pSdTNEak5tVE5IWjg2YzBkdHZ2NjM2OWV2cjJMRmptak5uam43NTVSYzk4Y1FUQ2dzTGs1T1RVNFh0VDVnd1FSTW1UTEFvVzdObWphS2lvcXE4VFB6RER6L1VqaDA3OU5GSEg4blYxVlZwYVdrM1pUL0REUnMybEhzdExTMnQzT3RObXpZMVpnOWViK3pZc2VyZHU3ZngrY3laTXpweDRvVEYvcEY1ZVhrNmNPQ0FXclZxZFZ1Mm5pZ3NMTlNtVFp2VXFGRWppeG14TldyVTBGdHZ2YVdJaUFpZE8zZE85ZXJWMDlTcFUrWHA2YW1JaUFnNU96dkxiRFpYdVo5RGh3NHBPanBhenp6empMR1BaM1IwdEZXOThwYUJSMFJFcUVHREJ2K3poMXo5WGhGV0FnQUFBQUNBQ3JtNHVLaEZpeFlhTUdDQUhuamdBYU84WjgrZXFsZXZubWJNbUtIaHc0ZnJ2dnZ1MHc4Ly9DQXZMeStGaDRkWCt5Q1pYMlBBZ0FIYXZIbXoxcXhab3lGRGhpZzVPVm1kTzNldThKN3lscTlmYjk2OGVlVmVTMHBLc25sSWpDUTk5ZFJUTnNQS3NuYnMyR0VWeW1ablp5czhQRnlUSjA5V1NFaUkxVDJmZi81NXBlMVdWVkJRa05WeTdlKy8vMTRYTGx6UXdJRURqWGRVZHNiamtDRkRMRDQvODh3emtxN3RUVm9WV1ZsWmlvaUlVR0Jnb0VhTUdHR1VseGN3MjFvRzNxQkJBdzdZK1IwaXJBUUFBQUFBQUJWeWNIQ3d1VGRqVVZHUjh2THkxS2hSSXgwK2ZGaDc5dXlSSkFVR0JxcDI3ZG9xTEN5czhrbnBaZmR4ek03T3RsbnU2T2hvYzAvRGhnMGI2dkhISDljWFgzeWhMbDI2S0RzN3U5eDlaZ3NMQzQyMnFxSjM3OTRhTzNac2xlcEsxc0ZlV2JaT3dyWjFUOW5ncnpUUUxMc2MrdGR3ZDNlM0NpdGpZbUxrNU9Ta25qMTdHbVZsWnp6bTUrZkxiRFpiSGY1VHVnZm90R25UTkczYU5KdDl2dmppaS9MeThsSldWcGJNWnJQNjkrOXZYRnU5ZW5XVlR3UEg3eE5oSlFBQUFBQUFkN0JqeDQ3cDRNR0RTazlQVjBGQlFhWDFnNE9EMWExYnR4dnVMeXNyUzRjUEg5YnUzYnUxYTljdVhicDBTYjYrdmhveFlvVGF0Mit2OWV2WEt6NCtYdHUyYlpPVGs1UHV2ZmRldFd6WlVzMmFOWk9mbjUrOHZiM1ZvRUVEcTNadG5UUnRxN3hldlhyNjlOTlBiZFlkTW1TSXZ2bm1HeU1rdS9mZWUyM1dLMTJxWFBid20xdkJaREpwNHNTSnlzL1BsM1F0Z1B6MDAwOHR3c0J6NTg3cHpUZmZWRmhZbU0yRGlhcXlOSDdZc0dGS1RVMnQ5bW5yS1NrcE9uTGtpSHIzN20yeEgyZlpHWXdiTm16UXZIbnpyTm92ZmJjalI0NVVseTVkakxFTUdqVElDR1E5UER5VWs1TmpFUUR2MkxGRENRa0praW8vRFR3dExVM3IxcTI3TGQ4ZmZudUVsUUFBQUFBQTNJSE1aclBpNCtQMTAwOC95ZHZiV3dFQkFYSjNkNjkwYWZPTkxKdmR0R21UOXV6Wm8rVGtaSjArZlZyU3RSbDB3Y0hCZXVTUlI5UytmWHVaVENaSjEvWmtIRGx5cExadDI2YnZ2LzllaHc4ZjF2NzkrNDIyN3JubkhzMmRPOWVxajdLaDEvVjdWcDQ5ZTFZWkdSbVZMcXV1WDcrK0huLzhjWDM5OWRmeThmRlI4K2JOYmRZN2YvNjhhdGV1ZlV2M29TMmR6V2t5bWVUbjUyZVVlM2g0U0xMOFhtclZxaVZKOHZiMnJ0TDNGUnNicTVDUUVOV3VYYnZDZXR1M2IxZWJObTJzWmtOZUx5WW1ScEtzRHN2Sno4L1gyYk5uamM4WExseVFaRDN6dGZUMGRWOWZYNHV4ZTNoNFdId3VLU2xSbzBhTmpPODBNVEhSbURGNy9mc3BWYWRPSGVPNnY3Ky9nb0tDak45eitIMGhyQVFBQUFBQTRBNjBldlZxNWVUa3FFK2ZQcnI3N3J0LzA3NWNYVjExNE1BQnRXN2RXdTNidDFmejVzM1Z1blZySXl6NjVaZGZyTzVwM3J5NW1qZHZydUxpWWgwN2Rrd21rMGtwS1NsNjhza25xN1JYNVBVV0wxNnMzYnQzS3pJeVVxMWJ0NjZ3Ym1ob3FMNysrbXUxYXRXcTNEb25UNTZVbTV1YkRoNDhhQndXVkpFelo4N291KysrcTlhWXl5cWRTWm1UazJNUjhObGE3bDY2QlByOCtmTVc1VFZyMWxUOSt2VXQydDIvZjc4aUl5TjErdlJwdmZEQ0MrWDJuNUtTb2lsVHBxaGR1M2FhT1hPbXphRHZ5cFVyaW8rUFYrdldyZFd5WlV1TGE4bkp5Um8xYXBUVlBXVm52cTVhdFVyU2Z3UFg4aXhmdmx4Nzl1elJzbVhMalBidnV1c3VTVkt2WHIyczZpOVpza1JMbGl5eEtPdlNwWXVtVHAxYVlUKzQ4eEJXQXJqbENnc0xkZkxrU1dWbVpzcHNOdjlQbko2SWEvc0J1Ymk0eU1mSFIwMmJOcTN5M2tVQUFBQ3dMVE16VTRNSEQ1YXZyKzl2M3RkRER6Mms3dDI3eThIQlFVdVdMTkg4K2ZPcjNVWjFseU5mYjl5NGNSbzFhcFRtenAycnFLaW9Dc1BPSFR0MlNKSjI3OTZ0ek14TStmajRXRnpQeTh2VGp6LytxS0tpSW8wYk4wNXhjWEh5OXZaV3AwNmR5ZzNZRGh3NG9BTUhEdHp3K0tWcklhVjA3ZFR5RHovODBPcTZyV1h3NzcvL3ZzWG54bzBiV3l3WEx5Z28wQWNmZkNCZlgxOE5HRENnd3Y2Yk4yK3VrU05IS2lvcVNvc1dMZExMTDc5c1ZTY3VMazVtczFtaG9hRlcxd0lEQXhVWEY2Zmk0bUtaVEtaeWw0RWZQMzVjMG45bmpKYW5lL2Z1K3ZMTEw1V1VsS1NHRFJzcUpTVkZUejMxbENRWkFXYXBGMTU0UVFNSERyUTRSVjI2UGN2NDhkdmp2eFFCM0ZKWldWazZldlNvdkwyOUZSZ1lLRGMzdDF1NjlBSzNUMUZSa1M1ZnZxejA5SFR0MnJWTDk5eHpqN3k4dkc3M3NBQUFBTzQ0eGNYRmtxNmQ0bndyZ3NwU1pRUENxZ2FXNjlhdFUyeHNiTG5YUzBwS2xKdWJhMVdlbDVjblNicDgrYklrYWZ6NDhhcFZxNVp5YzNQTFhlNTgrZkpsclZ1M1RoMDdkbFJpWXFLV0wxK3VzV1BIcW0vZnZ1cmJ0NjhrNmV1dnYxWmVYcDQ2ZCs1c0hBalVzV05IZGV6WTBlaXJyRWNmZlZSLy9ldGZxL1M4a3ZTblAvM0pxaXdqSTBPU3RHREJBclZzMlZLYk5tM1NuRGx6RkJNVEl4Y1hGNjFkdTFZZmYveXhGaTVjcUhyMTZobjNsWlNVNk4vLy9yZUNnNFBsNU9SazBlYkhIMytzMU5SVVRaa3lwVXJCWGI5Ky9aU1VsS1RWcTFjck1EQlFEejMwa01YMW1KZ1kxYTFiMTZxOFZHWm1wc0xDd2pSeDRrU2o3T3paczRxSWlOQXJyN3lpMXExYkt5MHRUWktzWm9DVzFiWnRXelZwMGtSZmZQR0ZPbmJzcU9MaVlnVUhCeXM5UGIzUzV5aDE5ZXBWNWVYbFdiMFgzTmtJS3dIY01sbFpXVXBNVEZTYk5tM2s2ZWw1dTRlRFc4elIwVkh1N3U1eWQzZlhoUXNYZE9USUVkMTc3NzBFbGdBQUFOVjA5ZXBWU1NwM1A4WmJwYXBMenl2N3UvK0ZDeGNxbkJYNHh6LyswYXBzOGVMRk51c3VXN1pNbHk5ZjFrc3Z2YVN2dnZwS0d6WnMwTUNCQTQyOURpOWR1cVNsUzVjcUlDQkE5OTkvdnhGV2xobzllclM2ZGV1bUYxOThVZEsxb0hEQmdnVnEwcVNKbkp5Y1pEYWI5Y3N2dnhqN0xKYVVsQ2doSVVFdUxpNFd5OU5uelpwbEZkYWRPSEZDa2l5Q3lPdUZob1pxeTVZdG1qSmxpbWJNbUNFWEZ4ZHQyN1pOeTVjdlYwcEtpb1lQSDI3eG5wS1NrclJxMVNxRmhJUW9PRGk0M1BkWDF0aXhZM1g4K0hITm1UTkhkOTk5dDNIWVVVSkNnazZkT3FYKy9mdVhPOE4wK2ZMbE1wdk5hdGFzbWZFOG5wNmVNcHZObWpwMXFoWXVYS2lrcENSNWVYbFZPck5TdW5ZZzByUnAwNVNZbUtnT0hUckl5OHVyM0pQVVY2NWNxWlVyVjFxVno1dzVVeDA2ZEtqaTArTk9RRmdKNEpZb0xDelUwYU5IQ1NvaDZkcGZhTnEwYWFQRXhFUjE3ZHFWSmVFQUFBRFZVSHBRUzlubHpYY3FUMDlQWTUvRHFySjFRRXhDUW9MV3JWdW5uajE3NnE2NzdsSy9mdjBVRXhPamp6NzZTQk1tVEZCZVhwNG1UNTZzN094c1RabzBTVWVPSExGcTQrTEZpenAvL3J6eGVlUEdqWm8vZjc0aUl5UFZwazBiL2V0Zi85S21UWnUwYXRVcXVicTZxcWlvU05PblQxZkRoZzMxM252dlNibzJTZVB0dDk5V3QyN2RGQjRlYnJSMTlPaFJlWGg0bFB2ZlE0Nk9qZ29QRDlmbzBhTTFidHc0RlJRVTZNU0pFMnJYcnAzZWZ2dHRQZmpnZzBiZDNOeGNUWjgrWFc1dWJob3paa3kxM3AyenM3UEN3OFAxNnF1dktpSWlRblBuemxXTkdqVzBmdjE2T1RnNEdFdXh5enArL0xnMmI5NnNaNTk5MXVLVThGcTFhbW44K1BGNjlkVlh0V3paTXUzZHU3ZEsrNEJLVW84ZVBiUisvWG9kUG54WXp6MzNuS1JyTTEvTDZ0V3JsNFlQSDI1enhpcUg3UHorOEkwQ3VDVk9uandwYjI5dmdrb1lQRDA5NWUzdHJaTW5UOTd1b1FBQUFOeVJLanZBNUU3aDRPQWdMeSt2YXYyVTNVcnE3Tm16bWpadG1qdzhQRFJpeEFoSjEwNk1mdkxKSjlXbFN4ZWRPM2RPNDhhTjArSERoelY2OUdnRkJnWWF5OXBMOTlEUHk4dFRUazZPRVFKbloyZnJuLy84cC96OS9SVVlHQ2pwMnQ2ZFY2OWUxWll0V3lSSk5XclUwSk5QUHFralI0N281NTkvbGlSNWVYbnBEMy80Zzc3NzdqdmpGUFRDd2tMdDJiTkg3ZHExcS9CZG1NMW16Wm8xUzdtNXVUcHg0b1JDUTBNMVk4WU05ZWpSdytKLzhNK2ZQMS9wNmVuNjI5Lytabk1HWTNGeHNYSnljc3JkMjdOcDA2WjY3YlhYZE9iTUdhV21wdXI4K2ZQYXZuMjdnb0tDakptV1pVVkZSY25aMmRubUxOaUFnQUNGaDRmci92dnZWMnBxcXJwMzcxN2hjNVpLVFUxVmNuS3lhdGFzcWFpb0tFVkhSK3ZpeFl0eWRIUzArSkd1aFpKbHl4MGRIYXQ5V0JQc0gxTlpBTndTbVptWnhyL2dnVkwrL3Y1S1NrcFNpeFl0YnZkUUFBQUFVRTNsTGRlOUhlM0V4TVFvT3p0YjA2Wk5zNWgxT1dyVUtNWEZ4ZW1sbDE2UzJXeld1SEhqMUxOblQwbi9YWjYrY09GQ3RXclZTZ2tKQ1NvcEtUSCtidnIvL3QvLzArWExselZwMGlRak1Mdm5ubnZrN2UydHJWdTNHak1RZS9YcXBVOCsrVVFiTjI0MGxzYi8rYzkvMWpmZmZHTWNadlBOTjkvbzBxVkw2dEdqaHpHMjByMUhqeDQ5cXIxNzkycmJ0bTNLemMzVm1qVnJOSC8rZk0yZlAxOHhNVEhhdW5XcnVuZnZyazZkT2lrZ0lFQyt2cjRhTVdLRVdyZHVyWkNRRUtPOTk5NTdUOW5aMlhKeWNsSmFXcG91WHJ4b0xIKzNwVmV2WG5yZ2dRZms1dWFtano3NlNFVkZSZXJUcDArNTlTZE9uS2lVbEJRbEp5ZkwxZFZWKy9mdnQ5Z3JNamc0V0dGaFlmTHo4NnZTc3ZTTWpBeUZoNGZMMmRsWkN4Y3VOSlo1cjF5NVVxMWF0VkpBUUlCOGZIems0dUtpVWFOR3lXUXlhZVBHalNvcEtWRlJVWkVLQ3d0VlVGQ2cvUHg4OWVyVjY1YnUzNHJmRm1FbGdGdkNiRFpiTEJVQUpNbk56VTFYcmx5NTNjTUFBQURBRFpnd1lVS1Y2bTNkdWxXN2R1MHE5L29iYjd4eFEvMUhSa1lhdng0OGVMQ2FOV3VtVHAwNldkVFp2bjI3SWlNajVlL3ZyMm5UcGxuc0svbkFBdytvWGJ0MldydDJyVkhXcFVzWGRldldUUWtKQ2ZyKysrL1ZzMmRQM1gvLy9jWjFCd2NIZGU3Y1dkdTJiVE1PZHZIejgxUDc5dTFWVWxKaTFITjNkMWUvZnYzMDhjY2ZhL2Z1M1ZxMWFwVjhmWDNWdFd0WG84NVBQLzBrNmRwN2RISnlVbEJRa0xIVTI4M05UZVBIajFlL2Z2MzArZWVmS3pZMlZoczJiRkNqUm8wVUZSVWxUMDlQcXhPN2MzTnpqWlBRSmFsaHc0WWFQWHAwaGUvUXpjMU5SVVZGK3VxcnIrVG41NmN1WGJxVVc5ZmQzVjMzMzMrL25uLytlWjA1YzBhU0xKYU1wNldsNmRTcFUzcmpqVGVxZElocTZaTDgwdjA5eDR3Wm8yZWZmVmJ4OGZFNmRPaVFkdTdjcVV1WExxbXdzTkI0dDllLzQxSitmbjRhTW1SSXBmM2h6dUZRWXV1YkJvQ2I3SnR2dnRGamp6MTJ1NGNCTy9ULzJidnZ1S2pyUHc3Z3J4dU1POWt5QkFFWEtvYmlSRVZNSmJNeWMyYmlEbEVySmJLY09jNEo3cDFLTHJURXJWbG9rWkNXdVNlQ1lCUS9CRVZPbWNjODFvM2ZIenp1RzE5dWNBZUltTy9uNDNFUHZjOTkxdzNnZSsvdjUvMSswMmVERUVMSXE0TCtaaEZ0R3ZxenNYZnZYaFFVRkdET25Ea050cytxN3Q2OWk3aTRPRXlaTXFWT3k1ODVjd1kvL3ZnanZ2dnV1MW9kUjBCQUFJWU9IYXF4QVU5Vmx5NWRRdS9ldmJWMmpKWktwYWlvcUlDcHFTbHJtUXNYTHNEYjJ4dENvWkMxdkVRaWdabVpHWXlNakpneHBWS3BsbzRzbFVweC8vNTk5T25UQnpkdjNrUnBhU21yeTNaMGREVE9uVHVIRVNOR3dOdmJXMmMzYjZsVWlyaTRPRGc0T09oc3JLUlVLcGxqMFRjOU9pc3JDNUdSa1hCM2QwZlBuajFyWEY0c0ZxTzR1QmdDZ1FET3pzNnN4eDQvZm93V0xWcW9yUk1aR1lrT0hUcWdaY3VXek5qTm16ZGhhMnRicXl5cnFzRkxRNTRyYVJ3NE5ieGhGS3draERRSU9ya24ydEJuZ3hCQ3lLdUMvbVlSYlY2M1lDVWhoTlJGVGNGS2FyQkRDQ0dFRUVJSUlZUVFRZ2hwRkNoWVNRZ2hoQkJDQ0NHRUVFSUlhUlFvV0VrSVE2U0wzd0FBSUFCSlJFRlVJWVFRUWdnaGhCQkNDR2tVS0ZoSkNDR0VFRUlJSVlRUVFnaHBGQ2hZU1FnaGhCQkNDQ0dFRUVJSWFSUW9XRWtJSVlRUVFnZ2hMOW5WcTFkeDkrN2RHcGM3Y2VJRS92enpUNVNYbCt1OTdjT0hEMlAzN3QxMU9UeTlYTDU4R1VPSERzWDA2ZE1oazhsMExxdFVLakZ6NWt3TUhUb1UwZEhSTC96WUNDR0V2RG9vV0VrSUlZUVFRZ2doRFNnbEpRVUpDUW1zc2VYTGwyUExsaTJzc1RObnppQXJLNHU1bjVXVmhiMTc5MkxEaGczZ2N2WC9LbmZ1M0RtY09uV3FiZ2RkZzdLeU11emV2UnVscGFXWU5Ha1MrSHkrenVVdlg3Nk1wS1FrbUptWlljQ0FBUy8wMkFnaGhMeGFkUDhGSVlRUVFnZ2hoQkJTYjNKemN4RVVGQVFqSXlOczNib1ZMVnEwMExqY2I3LzlobDI3ZHVIU3BVdll1blVyQU9EdnYvOEdBSFRzMkxIR1lHQk5BZ0lDa0phV1ZxdDFYVnhjRUJZV3hocmJ1WE1uTWpJeUlCUUtFUjhmai9qNGVJM3J2dlhXVzJqZnZqME9IVG9FQUxDMnRzYmV2WHUxN212cTFLa3dNVEhSNjdnR0RScWs1elA0bDRPREE4TER3dzFlanhCQ3lJdER3VXBDQ0NHRUVFSUlhU0EyTmphWVBuMDZkdXpZQVpGSWhCMDdkc0RDd29LMVRGSlNFclp1M1Fvek16UE1ueitmR1ZmTnh1elpzMmU5SFUrelpzMWdaR1NrOS9LYUFweFJVVkdJakl3RUFFaWxVcHc1YzBicittNXVicmgxNnhaU1UxTUJWRDdYcEtRa3JjdFBuandaSXBFSU1URXhPbzlMbFVyTzQvSGc1T1NrZHN6YXhna2hoRFErRkt3a2hCQkNDQ0dFa0FZMGZQaHd4TVhGSVRZMkZpa3BLZWpjdVRQcjhmMzc5ME11bHlNNE9KZ1ZZTHQyN1JvQW9HL2Z2dlYyTEt0V3JVTExsaTMxWHI3NjdNVmJ0MjVoOCtiTjRQUDUyTGh4STF4ZFhiRnExU3EwYU5FQ2dZR0JhdXZIeHNaaTQ4YU40SEE0MkxadEcyeHRiYkZzMlRMMDY5Y1BZOGVPMWJoUGUzdDd1TGk0TVBlMUJSOEJ3TmJXVm0zVzU2QkJnN1NPRTBJSWFYd29XRWtJSVlRUVFnZ2hEV3oyN05tb3FLaUFsWldWMm1NclZxekFYMy85aFM1ZHVqQmpqeDQ5Z2xnc0JvZkR3WUlGQzdSdXQwMmJObGk4ZURFQ0FnS1lNWWxFQWdETW1LT2pZNzA4aDRzWEwyTERoZzJReStVSUNncUNoNGNIcEZJcE1qSXlFQk1UQXpzN080d1pNd1lBOE9EQkE1dytmUnJ2dlBNT3JLMnQwYWRQSDNUbzBBSDUrZm1RU0NRSUN3dER1M2J0MEsxYk43WDl6SjA3bDNWZlcvQ1JFRUxJZndNRkt3a2hoQkJDQ0NHa2dWUU5JbGFYbloydDl2aUFBUU13ZWZKa0pzMVpxVlRxVEY5dTBxUUpBTTBwenZXZDluejkrblhJWkRKTW5EZ1J3NFlOQXdBSWhVS0lSQ0lFQlFYaHdJRURHREJnQU96dDdmSEREei9nNnRXck1EYzN4NVl0VzJCdGJRMEFzTFMweE1LRkN6RjM3bHpzMzc5Zlk3Q1NFRUxJNjRXQ2xZUVFRZ2doaEJEU1FIUUZET1Z5dWRyakVva0VVcWtVdi96eUN3RGc4T0hEc0xlM1p5MHpmUGh3U0tWU0hEOStIRFkyTmdEK3JlRUlBT1BHalVOMmRqWnJUQlVVblQ1OWVxMmZ5NXc1YytEcDZZbWhRNGV5eHQzYzNEQmp4Z3c0T2pveXh6cDkrblJjdjM0ZFVWRlI4UFB6ZzBBZ1lKYjM5UFRFMUtsVDY2VXJlRVpHaHNiMGJtM2poQkJDR2g4S1ZoSkNDQ0dFRUVKSUE2a2FNQVNBbXpkdll2WHExWkJLcFhCd2NNQzJiZHZRdEdsVDFqSW5UcHlBVkNvRlVEbXpzcXJpNG1KSXBWSVlHeHN6c3hVTm9hM0JqaXBvV3JWV1pOVnhBREExTmNXZVBYdXdmZnQyZy9ZNVpjb1VqZVA3OXUxajNhLytXdW1ER3V3UVFzaXJqNEtWaEJCQ0NDR0VFUElTSEQ5K0hQdjM3NGU5dlQya1VpbUtpb3J3eVNlZm9GZXZYcGcxYXhaTVRFeVFtNXVMdzRjUE0rdGtaR1RBd2NHQnVaK1ZsUVVBY0hCd0FJZkRNZmdZdERYWUNRZ0lRRnBhbWxwZHlIMzc5bW1zczFrOXFGa1hUNTgrVlF2SzZvc2E3QkJDeUt1UGdwV0VFRUlJSVlTUVJrT2hVS0Npb2dJeW1Rd1ZGUldvcUtpQVhDNkhRcUdBWEM1bjNUU05hUnBYS0JSUUtwVjF2dFZtNXFJbXVibTUyTEZqQnk1ZnZndzNOemVFaElUQXo4OFB4c2JHYU51MkxhS2pvNUdjbkl5VksxZmk2Tkdqa0VxbEVBZ0VLQ2twd2RPblQrSHA2Y2xzNjhtVEp3RHFyMmxPVGFaTm02Wnh2RDZiM1F3ZE9oU2xwYVgxdHIyR3NtblRwcGQ5Q0lRUThwOUF3VXBDQ0NHRUVFSkl2VkVxbFNncksyTnU1ZVhsVE5CUjA2MXFVRklWbURRVWo4ZlRlak15TWdLWHl3V0h3OUY1QTFEak1zK2VQYXZ6YS9Qenp6OWovLzc5S0NvcWdwZVhGMFFpRVZPLzBkallHS3RXcmNLZVBYdHcrdlJwQkFZR1l0S2tTYkMwdE1UVXFWT3hlZk5tSkNZbTR2MzMzMmUyK2M4Ly93QUEyclZyVitQKzA5TFNjUEhpUmJ6eHhodk1tRWdrMHBnR3JucXUyaG9DcVJyL1ZGVTlqZHNRcHFhbW1EaHhvc2JIYnQrK2pVV0xGckhHcXRlZ3JFM0tlSDJyemN6VzJxcnR6Rk5DQ0hrVlVMQ1NFRUlJSVlRUW9sWDE0R1BWVzJscHFkcFllWG01enUzeCtYd1lHUmt4TjJOall6UnAwa1J0WEhYajgvbmc4L25nY3JrYWc1RmNMcmVCWGduVU9WaDU0OFlOYk51MkRhYW1wZ2dNRE1UdzRjUFZBbHhjTGhlZmZmWVpiRzF0Y2Y3OGVienp6anZvMDZjUDgzaENRZ0pyK2IvLy9oc0E0Tzd1cm5HZktTa3BLQ3NyQS9CdjRISEdqQmxNVVBqNTgrYzZqMWxiWFVlSlJBSUFDQTBOWlFKbng0OGYxN2t0WFN3c0xKaGc1Zjc5KzFuQk9JRkF3RW96MTFhREV0RGNVVjNYZUgyYVBYdjJDOTErVlh2MzdrVkJRVUdEN1k4UVFob1NCU3NKSWFTZXFGTE1lRHlld2V0ZXZud1o2OWV2UjdObXpSQWFHZ28rWC91dlo2VlNpY0RBUUtTbHBlR0xMNzZnZWt1RUVFSnFUYWxVb3JTMEZGS3BGQ1VsSmN5LzFmK3ZiUmFYaVlrSmM3TzB0R1RkVjkyTWpZMWhiR3pNQkNNYmN2WlpZK1B0N1kzeDQ4ZmozWGZmWlFKdHYvenlDKzdldll2NTgrZWpTNWN1ekxLalI0L0cwS0ZEWVdKaXdzeThiTmFzR1o0OGVRS3hXQXduSnlkSXBWTEV4OGVEdytHd2dwV1ptWms0ZXZRb2J0MjZoY3pNVEdiYzJ0b2FQajQrNk5LbEMwNmZQZzBBckE3aVZhbHFWdFkwWTlIWjJabDEzOVRVRkdmUG5qWG9kYWwrTGxPOTIzbkhqaDFaYWViYWFsQUNtanVxNnhvbmhCRFMrRkN3c2dHSnhXS1ltSmlvZGZlcmpVdVhMaUU1T1JrQkFRRW9LeXZEcFV1WE1HalFvTmY2NUs4Mm9xS2lZR05qZ3g0OWVyendmVzNZc0FFREJneUFsNWZYQzk4WGVUbkdqeCtQbkp3YzdONjlHNjFidDlaN3ZiS3lNdXpldlJ1bHBhV1lOR21TemtBbFVCbllURXBLZ3EydExRWU1HRkRIb3lhRUVQSmZwbEFvVUZ4Y2pLS2lJaFFWRlVFcWxiSUNrNldscFdxQlNCNlBCNkZRQ0lGQUFIdDdld2dFQWdnRUFvMUJTRHIzTkZ6VlR0aDVlWG5ZdTNjdmN3NWdaMmZIV3RiRXhJUjF2MGVQSGpoMzdod3VYYnFFY2VQRzRlYk5tNURKWlBEdzhJQ2xwU1d6WEc1dUxzNmRPd2NBc0xPelEzNStQc3JMeTNIOCtISG1QU3N1TGdhSHc5SFlMT2RWNXVEZ2dQRHdjTmJZb0VHRHRJNFRRZ2hwZkY2N1lHVnFhaXFTazVQcnRJMDJiZG93SGZQKytlY2ZwS2FtcWkwakZBclJ0MjlmMXRqbm4zK09ybDI3UWlRUzFXbi9BSEQzN2wxRVJVVWhJQ0FBc2JHeDJMSmxDMzc2NlNmTW56OGZMVnEwVUZ0KzE2NWRPSFBtakVIN0dEbHlKR2JPbktrMlh0Yy82dFd2emw2NGNLSFcyMnJTcEFsNjkrNWQ2L1gvK09NUHBLZW5JeXdzVE9Oc09KbE1odUxpWWtna0VtUm1aaUk5UFIzSnljbm8zcjA3ZkgxOURkcFhWRlFVV3Jac1NjSEtPbnBSSjVYVlA1YzE3VWNrRXFGZnYzNGFIek0wSFczbnpwM0l5TWlBVUNoRWZIdzg0dVBqTlM3MzFsdHZvWDM3OWpoMDZCQ0F5dGtSZS9mdTFicmRxVk9ucW4zSjBhWTJyNnVtazM1Q0NDRU5UeWFUTWNISXFvRkpWWEN5S2o2Znp3UWltelZyeGdRaVZXTkNvVkJqL1VKU1A1S1RrL0haWjU5cGZHejY5T2theDZ1ZW8vVHIxdy9uenAxRFpHUWsvUHo4RUJrWkNRRG8zNzgvYXgxSFIwY01IVG9VdnI2KzZOaXhJOGFQSDQvczdHd21VQ21YeXlHVlNtRnVibDd2YWZReW1Rd0hEaHlvMTIzcWEvdjI3UVo5ZmcxZG5oQkNTTU40N1lLVlY2OWV4Y0dEQit1MERYOS9meVpZK2Z2dnYrUFVxVk5xeXpnNU9ha0ZLd0hEZ3hqYW1KcWFNblZtZXZic2lXKysrUWJCd2NHWU0yY09EaDA2eEtTS1ZQZjExMS9ydGYyMWE5ZnFmTnpmMzE5cm9FYWJzMmZQYWd5WTFyUXZYVnhjWEdvTVZ0NjlleGRmZi8wMUprNmNpQWtUSnJCcURmbjQrR0RYcmwyNGUvY3VxNE9pblowZGhnOGZEb1ZDb2JZOUV4TVRsSlNVd05mWEYwRkJRVWhNVEZSYkpqbzZHdVBHalVOMmRqWnJmTStlUGRpelp3OXJMQ3dzakZXRGg5U015K1dpZWZQbTliS3RwMCtmNml4UVh2MjlFWXZGa012bEduK1dWZHN4SkEwOEtpcUsrYUlobFVwMVhsUndjM1BEclZ1M21Bc2tTVWxKU0VwSzBycjg1TW1USVJLSkVCTVRvL01ZVkYrQ05OViswbFlUaXRLb0NDR2s0VW1sVXVUbjU2T2dvQUFGQlFVb0xDeEVVVkVSVTQ5UXhkVFVGR1ptWnJDM3QwZVRKazFnWm1iRzNJeU5qVi9TMFJPZ3NvR082dHlpdUxnWXVibTVNRFkyaG9PRGc5cXlUNTgrVlJ2cjBxVUxtalZyaG1mUG5pRXNMQXd4TVRIZzhYaHE1K1dXbHBiNDRvc3Z0QjVIVmxZV3E3dTVwbHFPdWhyc2RPM2FGVUZCUVJxM0xaUEpjT1RJRWEzN2ZwRTZkT2p3UXBjbmhCRFNNRjY3WUtWS1RiVlhObS9lakFFREJxQmJ0MjZzY1cyemoxVGJxNmlvd09qUm85R3FWU3UxWlpSS3BWN0J5dXpzYk9UbjUrdGNSbldWUENrcGllbHVPR2ZPSER4NjlBaGlzUmdXRmhacWFTUUFNSERnd0JyM0Q5UWNRTFN4c1RFNHdGWTFOYVdxdXB6TTFKUXVDd0FSRVJIZ2Nya1lNbVFJTWpNek5aNXdMVjY4V0cwZGhVSUJmMzkvK1BqNFFDZ1VNcmVxNytFbm4zekNGTFl1TGk3RzFxMWJtU0RhcGsyYldOMHNBd0lDNE9mbmgzZmZmUmNBa0ppWWlQWHIxeHYrcEFuTXpNdzAxaWpTWnViTW1XamF0Q2xXclZxbDl0aUlFU05RWEZ5c2RkMnErOG5MeThPWU1XUFU2a0pWcCs5RmlWdTNibUh6NXMzZzgvbll1SEVqWEYxZHNXclZLclJvMFFLQmdZRnF5OGZHeG1ManhvM2djRGpZdG0wYmJHMXRzV3paTXZUcjF3OWp4NDdWdUE5N2UzdTlDOUpycXYya3JTWVVwVTBSUXNpTEk1VkttWUJrMWVDa1RDWmpsaEVJQkxDd3NJQ3pzek1ySUtscVZFTWFKeGNYRitadjZ2ejU4NUdibTR2QXdFQldkMitnY29MRjh1WEw4ZFpiYjdIR09Sd09SbzBhaFYyN2RqSE5iQVlOR21Sd21TbXhXQXdBVEVhV3JvdVFtaDdUOVQyZ05qVXJWVTJINmtJa0VpRTlQVjNyNDdvYTdCaHlYa2tJSWVURm96TVpMU0lqSTlHeVpVdTFZR1ZON3R5NUE2bFVxblppQVZUV0ROSm54dFdKRXlmMFR0bldsS1lOQUI5ODhBRm16WnFsMXpacUl6YzMxK0NaVmRvQ3NKcUNxdlVsS3lzTE4yN2NnTGUzTjJ4dGJRRUFQLy84TXc0ZlBvemh3NGV6aW9uZnVIRURhV2xwR0Rac0dET2owc25KaVpsRnEwbW5UcDBBVkFhaWx5MWJCaU1qSXl4YnRveFp0enBMUzB2bTVDNDNON2RlbmlPcFdWSlNVcjEwUzd4eTVRcVVTaVU2ZCs3TWZKNnFVbjF1OVBrNXYzanhJalpzMkFDNVhJNmdvQ0I0ZUhoQUtwVWlJeU1ETVRFeHNMT3p3NWd4WXdBQUR4NDh3T25UcC9IT08rL0EydG9hZmZyMFFZY09IWkNmbncrSlJJS3dzREMwYTlkTzQrK3J1WFBuc3U3cktraFBDQ0drWWNubGN1WjN1VVFpWVFLVG1vS1NyVnExZ3FXbEpTd3NMR0JoWVVHcHE2KzRzMmZQSWlZbUJrNU9UbW9YQUtWU0tYYnQyZ1V1bDR0Smt5YXByZnZCQngvZ3hJa1R5TTdPQm8vSHc3aHg0d3pldjZvc1Z2djI3Wm14cW9GVWJkTFMwbXJzcUYyYk5IQUxDd3NBd0lFREIyQmlZb0x4NDhjYnRINStmajZlUDMrdTgvc0pOZGdoaEpCWEJ3VXI2OW1mZi82cHRZNmlUQ1l6S0QxMDQ4YU5PdmNURVJHQlpjdVd3ZHpjWE8xeGJWZFg2MnMyMU1HREIrdWNUdDhRenAwN0I0VkNnV0hEaGpGalhDNFg5Ky9mUjJ4c0xEWnQyZ1FlajRmczdHeHMyTEFCVGs1T0dEcDBxTUg3T1hIaUJLNWZ2dzZSU0FSbloyZXRyN09tTkhEVkNkK1JJMGRlYU9DVzFOM2x5NWNCYUoraGJFaXc4dnIxNjVESlpKZzRjU0x6K1JRS2hSQ0pSQWdLQ3NLQkF3Y3dZTUFBMk52YjQ0Y2Zmc0RWcTFkaGJtNk9MVnUyTUNsYmxwYVdXTGh3SWViT25ZdjkrL2NiZkhHRkVFSkl3MUVvRkt6QVpHNXVMdkx6ODVrU0lxcHUycTFhdFdJQ2toWVdGcFMyL1I4bGw4dGhaV1VGc1ZpTUNSTW1ZUGp3NFJnMmJCaU1qWTBoRW9tUW1abUo4ZVBIcTNYYUJvQkhqeDR4RjJFVkNnV2VQSG1pOFNLNUxuRnhjUUNBZHUzYTFmM0pWRlBYTlBBbVRacm9GYXlzcUtoQVJFUUVMbCsrakxpNE9KdzRjVUpySnBlMkJqdUVFRUlhcDljNldGbFQ0QzQwTkJTaG9hSE1mVTFYTnFzcUtTbkJsU3RYTUhEZ1FMVVRTNWxNaHZMeWNvTm0wM1h1M0Zuclk2cXJnbTNhdEdIVldxeEpmZFdzbkQxN05nWVBIc3pjZi83OE9WSlRVMWxCMnJLeU1zVEV4S0I5Ky9aTWNLVWh5V1F5UkVaR3d0blpHVjI3ZG1YRytYdytGaTVjaUpDUUVHUm5aOFBXMWhiQndjR3d0clpHU0VnSVRFMU5VVkpTb3ZkKzR1TGlFQllXaGc4Ly9KQ3BGNlRwcXJTMk5QQ1FrQkE0T2pxeVpubVN4aWN2THcreHNiRXdOamJXV3ErMW9xSkM3KzNObVRNSG5wNmVhc0Z4TnpjM3pKZ3hBNDZPanJDM3R3ZFFXWEQvK3ZYcmlJcUtncCtmSDZzbXJhZW5KNlpPblZvdlhjRXpNakkwL2w3VU5rNElJVVF6cFZLSmdvSUM1T2JtSWpjM2w1azFxYnFvWldKaUFtdHJhemc2T3NMYTJoclcxdFlRQ29VdithaEpReG94WWdRR0R4Nk15TWhJSEQ5K0hBY1BIc1N4WThmZzZPaUlsSlFVK1BqNHdOL2ZYMjI5NTgrZlk5bXlaU2d2TDRleHNUSEt5OHV4WnMwYXJGdTNUbWVKbXFyS3lzb1FHeHNMb1ZENFFtbzIxaVlOWEVYWCtVWkpTUWtlUEhpQSsvZnZBNmpNVXZybW0yK1l4ek15TXJRR0t3a2hoTHhhWHV0Z3BhYUFVa3BLQ29LRGc2RlVLakZ1M0RqV0gwd0xDd3VtQzY4bWx5OWZSbWxwS1N1SXA2S3FpZmY0OGVONk9QTEtLNDRBVUZSVXhJemw1T1JnKy9idG1EaHhJdHEyYmN0YVBpQWdBQk1tVE5EN0QzaVBIajMwN2lJTUFOZXVYVU5vYUNpckZtaGVYaDVFSWhHV0wxOE9IeDhmdFhWT25qeXA5L1pyNHVYbHBaYXVmZm55WlVna0Vvd2RPNWJwZkZqOUJHaml4SW1zK3g5KytDRUFZUG55NVhydE56YzNGeUVoSWVqUW9RT3JnNk8yT2o2YTBzQWRIUjJwd1U0dEdSSkEweFJ3MHpWN3Vib0xGeTVBTHBlamYvLyt6TTlmVlVxbEVxV2xwUUFxdjBqVU5FdlcxTlFVZS9ic3dmYnQyL1UrQmdDWU1tV0t4dkY5Ky9heDd0ZFVsMWNUYXJCRENDRzFvMUFva0p1YmkrenNiR1JuWnlNbkp3Zmw1ZVVBL2cxTXFpN2VVbUNTcUppWW1HREVpQkVZTW1RSVZxNWNpUnMzYmlBbEpRVkE1ZC9reDQ4ZnM4NXZNekl5TUhmdVhPVGs1S0JWcTFaWXRXb1ZSQ0lSVWxKU3NHREJBaXhkdWhUZHUzZlh1SytxelFTdlhMbUNrcElTdlBmZWV3YWQ3NzhzQ29VQzgrYk5RMEpDQXFzZVBJL0hnNGVIQjd5OXZkR25UeCtEWjVjU1FnaHB2RjdyWUdYMUFGRlpXUmxXcmx5Sjl1M2JJekV4RVZaV1ZnWUZrVlNkbnpYVlpsUVZzYzdNekVSK2ZyNWVRVU5OZ1pqQmd3ZGo5dXpaVEYyWHF2dUtqSXpFdFd2WG1EcDNLa2xKU1hqeTVJbmV6Nk1xVjFkWHRjQ25pcVpPMkpxT3VYcmdUeFZFcVo0T1hSZVdscFpxd2NxSWlBaVltSmpnblhmZVljYXFCNmpMeTh0UlVsS2k5bjZvVXV0WHIxNk4xYXRYYTl6bjFLbFRZV05qZzl6Y1hKU1VsTEJlOTlPblQrdmREWnpVWGswL24xS3BGRGs1T1FBMEIrSU1PVUZYZlc0MVhZd0FLaTlJcUw0SVBINzhtS2xucW8vNkRGYlgxTjFjRjJxd1F3Z2grcW1vcUdBQ2s5bloyY2pOeldWbVRhb3VUTnJhMnFKcDA2WWFMM0FSQWxTbWdsKzllaFduVHAzQ1gzLzlCUjZQaHdFREJ1RE9uVHY0ODg4L2NmbnlaUXdkT3BRNTUxNjZkQ2trRWdsY1hGeXdidDA2Sml0bzd0eTVFSXZGV0xSb0VTWlBub3l4WThlQ3krVWlQejhmWm1abVNFdExnMFFpZ1ptWkdZQi9Kd3hVLzF1ZWxwYldLUCsrYzdsYzJOblpRUzZYdzhqSUNOMjdkMGUvZnYzZzdlM05QQ2RDQ0NIL0xhOTFzTElxaFVLQk5Xdlc0Tm16WjlpeFl3ZHJscHkrL1B6ODhNY2ZmMkRyMXExTWNXaVYxTlJVQUpWWE5SODhlSUMrZmZ2cTNCYVB4OFBVcVZOWlkyRmhZY3cyVlNuRHFtQlllWGs1SWlJaTRPN3VEZzhQRDlaNjBkSFJlamZzcVc3a3lKRWFnNVZjTGhkTGxpeGhaZzFFUjBmajZOR2pySUJHZG5ZMjVzK2ZqNkNnSUZZYWR0WGpxa2xBUUFEUzB0SU1uaVdXa3BLQytQaDREQjQ4bUhVU1V6MG9kTzdjT1d6YnRrMXQrNm8wOEU4Ly9SUzlldlZpanFYcWJGc3JLeXNVRkJSZzl1elp6SHJYcmwxalVsTnE2Z2FlbnA2T24zNzZxYzZkRHpkdDJsU245UnVTVUNoRW56NTk2bTE3dW9yQXkyUXladllCb0RrUXB5K3hXSXprNUdUdytYeTR1YmxwWEtacVlQclJvMGNHYmI4K205ME1IVHFVbWVINXFqbDU4aVF6QzVyRDRUQzNxdmQxUGFhNnorVnltUnVQeDZ2Vi8zazhIdmg4dnRhYklmV0hDU0d2UHJsY2pxeXNMR1JrWkNBek14TjVlWGtBS24vZjJOallvRjI3ZGt4d2ttcE1FbDJLaW9wdy8vNTkzTDU5RzFldVhHRnFUL2JvMFFQVHAwOUg2OWF0SVpWS2NlellNWncrZlJwZVhsNDRjK1lNOXU3ZGk0cUtDclJzMlJKcjFxeGhTaXpaMmRsaDQ4YU5XTFJvRVZKVFUzSHc0RUZjdVhJRjI3WnR3OFNKRTFGV1ZzYnMyOTNkSGIvKytpdVNrNVBScVZNbmVIcDZzbzZOeitmWFdGNnFvcUlDejU4LzE3bE1hV2xwdlFjOS9mejgwTE5uVC9UdTNWdHRackpjTHNkNzc3MVg0elpxS21zemE5WXNmUERCQjNVK1ZrSUlJWFZId1VwVUJpbzNiZHFFcTFldll2NzgrVHE3UCt1aUNqQXVXYklFVVZGUnJGcDA5Ky9maDBBZ2dLT2pJMjdjdUtFeldGbFJVUUdCUUlDUFB2cUlOYjUzNzE0bVdPbmc0QUNnOG84dVVObFJVQ0tScUhYK3JVcFR3Ty9DaFFzQU5EY00wZlRIWE5XZGtzdmxNc2NBVkFidUFIWXdVSFd5M3JScFU3MW1qa1ZGUmNISHg2ZkdHUWhYcjE1Rng0NGRkYzVPallpSUFBQzFlb0RsNWVYTWF3WUFFb2tFZ0hwS3E2cEJrYjI5UGV2WXE4KzJWU3FWY0haMlptYlJKU1FrTUxQM3FyNCtLdWJtNXN6alRrNU84UEx5QXBmTDFmbDhhK0x0N1YybjlSTVNFdFFDM0MvQ28wZVBHalRkZmZQbXpVaElTRURmdm4xeDVjcVZPbTNMMGRFUlBYdjJ4SzFidDdCcjF5N01uejlmYlptcW42RUhEeDRZdkkvcWFkeUdNRFUxVlN0cG9ITDc5bTBzV3JTSU5WYjlaTDAyS2VNdndodHZ2TUhNQ2xVcWxjeE4xMzFOanlrVUNpZ1VDc2psY2lnVUNzaGtNdWIvVmNlci90OVFIQTVIWnpDVHorZkR5TWdJeHNiR01EWTIxdmgvSXlPak92LzhFMEplREtWU2lmejhmR1JrWk9ENTgrZkl6czZHUXFFQWo4ZURuWjBkT25YcUJGdGJXMWhiVzlQRkMyS1FlL2Z1WWRXcVZRREFaQUFOR3phTTFaVmJLQlFpSUNBQUgzNzRJUW9LQ2hBY0hJeUtpZ3E4ODg0NytPS0xMOVF5USt6czdMQnQyelpzMkxBQlY2NWNRZS9ldldGc2JBd1hGeGVrcEtTQXorZWpYYnQyK1B6eno1bU1vc0RBUUxWamMzUjBySmR1NEJ3T1IyTmpJSDFvS3pQVHFsVXJ0R3JWU3V2KzZ1TWNrMlpwRWtKSTQvSGFCeXRMU2tvUUVoS0NtemR2d3QvZnY4NVhBWHYyN0FsTFMwdGN2WHFWQ1pUSlpETGN1WE1IblRwMVFwczJiWEQyN0ZuTW1qVUxSa1pHR3JkUlhGeXNGckFyTHkrSFVxbGtadUVKaFVMWTJOamd5Wk1uS0Nnb1FIaDRPRHc4UE5DelowK0RqbmYvL3YzZ2NEaGF1eHRYcDVwSldWQlF3RHFaVU0wd3FEcW1tbW1XazVQREdqY3lNa0t6WnMxWTI3MTM3eDQyYk5pQVo4K2U0ZU9QUDlhNi81U1VGS3hjdVJLZW5wNVl0MjZkeGkvNlVxa1VGeTVjZ0x1N3U5cXMwT1RrWkh6eHhSZHE2MVEvNlRwKy9EZ0ExRGc3NHRDaFE3aDE2eGErKys0N1p2dXRXN2NHQUkxWGVQZnQyNmNXbE9yVnF4ZUNnNE4xN2tlWHVzNVVyTStaanJwSXBkSUdDMWJ1MkxFRDBkSFJjSFYxeGR5NWMrc2NyT1J3T1BqcXE2OFFFQkNBNk9ob0RCa3lSQzNBVzdVZTdlUEhqL1VxOXhBYUdzb0UyRlNmdWRxd3NMQmdncFg3OSs5bnBZRUxCQUxXNjY2dEJpVlErVE9yNlF1SXR2SDYxaEJCYzIwMEJURmxNcG5HbTY3SHlzcktVRnhjaklxS0NsUlVWREFYZUxUaDgvbHF3VXhqWTJPWW1KakExTlFVcHFhbXJQOGJHUmt4TTBnSklmV3JwS1FFR1JrWnpFMDFJODNLeWdydDJyV0RnNE1EbWpadFNzRkpVaWMrUGo3NDRJTVAwTGx6Wi9UczJWTm4vVkpMUzB0WVdscGkvdno1S0M0dTFscUtCcWo4YnJCczJUTDgrZWVmekxsZDFVYWhWZTNkdTFldCtlV3BVNmYwK213M2I5NGNwMDZkMHZvOUpqdzhIQndPaDJrU2FLaXNyQ3lETCtSeHVkeDZ6VkloaEJEeThyM1d3Y3BIang1aHpabzFTRTFOaGIrL1B5Wk1tRkRuYlhJNEhMaTd1N1BTUUM5ZHVvU0NnZ0wwNzk4ZmJkcTB3ZEdqUnhFVkZZVWhRNFpvM0laRUlsSHJESzFLUzY0YXhIUnpjOE5mZi8yRm5UdDNRaXFWNHZQUFB6ZjRlRXRMUzVsWmtmcFFwYXA4KysyMytQYmJiOVVlMXhUUXFOcWxENmljZlZuMWhLS2lvZ0k3ZHV5QXZiMDkvUHo4ZE82L1ZhdFcrUFRUVHhFYUdvbzllL2Jnczg4K1Uxc21Pam9hSlNVbEdEWnNtTnBqSFRwMFFIUjBOQlFLQmJoY3J0WTBjTlg3VjlOcjA2OWZQL3o0NDQ5SVRFeEU4K2JOa1pLU3dxU1BxQUtZS2g5Ly9ESEdqaDJyZHFKWjF6Unc4aStaVElZdFc3WWdLaW9LZG5aMldMMTZkYjNWQ3JPMXRjV0hIMzZJOFBCd0hENThXSzJXYVd4c0xBQ2djK2ZPaUkyTnhjMmJOMW4xVWpXcFB1dWdOdDB6cTE5Z3FmN2xvR1BIanF5Zk4yMDFLSUhLTkNwTk14cTBqZitYcU5MQTY1dENvVUJGUlFYS3k4dVptNjc3aFlXRktDOHZSMWxabWNiYW94d09oeFhBckJySU5EVTFoVUFnZ0ZBb2hFQWdvRm1iaE9paHNMQVE2ZW5wU0U5UFp4cmZtWnFhd3RIUkVRNE9EbkJ3Y0hnbEdwQ1FWd2VQeDhPc1diTU1XcWRmdjM3MXVtejFRQ1VBdlp0d2NybGNuY3RxeWl3eVJFME5DZ2toaEx3ZVh0dGc1Zm56NTdGMTYxWndPQnpNbXplUEZWUlFkZGl1N1pYem9xSWlaamFOUXFIQThlUEhZV2xwaWY3OSs4UEV4QVR0MnJYRHNXUEhNR2pRSUkwejk1NDllNlkydzBoMVRGVURMNTZlbnJoMTZ4WXVYcnlJMGFOSE03WDBaRElaK1B5YTM5clMwbElVRmhZYWxQYWVtWmtKQU5pMWF4ZmF0bTJMeU1oSWJONjhHUkVSRVJBSUJEaHo1Z3pDdzhPeGUvZHUyTnJhTXVzcGxVcGN1blFKM3Q3ZWFpZjk0ZUhoU0V0THc4cVZLL1VLM0kwYU5RcUppWWs0ZmZvME9uVG9nUDc5KzdNZWo0aUlnSVdGaGRxNFNsWldGb0tDZ3JCa3lSSm1MQ01qQXlFaElaZzVjeWJjM2QyUm5wNE9BR296UUt2cjFLa1RYRjFkY2VyVUtYVHYzaDBLaFFMZTN0NU1ReVY5bEphV29xeXNqTDRNMVpGRUlrRndjRERpNHVKZ2IyK1A5ZXZYMS9tRXVib2hRNGJnOE9IRHVIUG5EZ29LQ3BoR1YrWGw1WGo0OENFNEhBNG1USmlBMk5oWVhMeDRzY1pnWldQajRPQ0E4UEJ3MXRpZ1FZTzBqcE9YTDMrOEFBQWdBRWxFUVZTYWNibGNtSmlZR1B6enJWUXFtYUNsNm5lRXBuOExDd3RSV2xyS3FvK3JZbUppd2dRdXRmMzdNZ0thVW5rNWZucDZHN2R5L29mbnBYa29sVmMwK0RFUW9zWVlRTlUvK2FWL0E0OVJlZFBBbEdlRVpxWlc2Tm5VRGNPZHZTRGtVWjFLUWdnaGhKRDY4dG9HS3owOVBkR3FWU3Q4OWRWWGFOdTJMZExUMDhIaGNNRGo4ZkRERHo4QXFEbFFWVlZFUkFUdTNyMExpVVNDdi83Nmk3bXFHUkVSZ1pTVUZFeWJObzM1c3VybjU0ZFZxMWJoOE9IRG1ESmxDbXM3UlVWRnlNaklVSnQxK2V6Wk13RHNxNTZxNEtTcnF5dHJSdU9CQXdlUWtwS2l0WXUxU2t4TURJQi9DMlhyODN4VmpZS3FCaUtyR2pac0dDNWV2SWlWSzFkaTdkcTFFQWdFdUhMbENnNGRPc1M4RGxWblR5WW1KdUw0OGVQdzhmRXhxUGJpN05tejhlalJJMnpldkJudDJyVmppb0hmdjM4ZlQ1NDh3Wmd4WTdTbWNCODZkQWdsSlNWbzJiSWw4M3lzcmExUlVsS0M0T0JnN042OUc0bUppYkN4c2RGcjF1bkVpUk94ZXZWcUpDUWtvRnUzYnJDeHNkRWF5RGwyN0JpT0hUdW1OcjV1M1RwMDY5Wk56MmRQcXJ0NTh5WTJiOTZNM054Y3RHN2RHc0hCd1Mva3lyeXRyUzFjWFYzeCtQRmpKQ1ltTW1VWHJsNjlpdkx5Y3JpN3U2TkxseTZ3dDdkSFRFd01Nak16RFVxRGtzbGtPSERnUUwwZnR6NjJiOSt1TmFXclBwWW5odUZ3T0V5UVV4VVUxMFVtazZHMHRCUWxKU1dRU3FWcS8rYms1TENhTEtpWW1KakF6TXdNVFpvMGdabVpHZXYvTDJMV2QyemVZK3o4NXp5eXlncnFmZHVFTktSU2VRVlNpN09RV3B5RjN6TVNFTmp1WFhTMmF2R3lENHNRUWhxMTJOaFl0R3paVXUrWnZGV2RPblVLaFlXRkdEMTZOTXpOemV2bGVKUktKWGJzMklIMjdkdHJuR1R3NE1FRHhNVEVZTUtFQ1Rvbk1zbGtzaGVXcGZOZkVCVVZCUnNiRy9UbzBlT0Y3MnZEaGcwWU1HQUF2THk4WHZpK3lJdjEyZ1lySFIwZHNXdlhMdWIrK2ZQbmNmVG9VZVoraHc0ZDBMMTdkNzIzNStMaWdsT25Ub0hQNTJQdzRNR1lObTBhL3ZlLy8ySHYzcjF3ZFhYRmh4OSt5Q3picjE4L2RPellFVWVQSGtYSGpoMVpQMGlxVkZKM2QzZGN2bndaSlNVbE1ERXh3YWxUcDhEbGNwa2FqQmtaR1V3WDZJS0NBbGFEaU9mUG56TXpJSUhLWXRIVmc0dGxaV1U0ZVBBZ09Cd09rcE9UTVhueVpQVHExUXNqUm94Z25yZUhoNGRhUjhDSER4L0N5c3BLWS9vSVVEa2JWU1FTWWRhc1daZzdkeTRxS2lxUW1wb0tUMDlQTEZxMENHKysrU2F6YkhGeE1kYXNXUU16TXpOOCtlV1hlci9XUUdXS2xrZ2tRbUJnSUVKQ1FyQjE2MWJ3K1h5Y1BYc1dIQTVIYXllL1I0OGU0Zno1OC9qb280OVlSYlNOalkyeFlNRUNCQVlHNHJ2dnZzT2RPM2ZRdVhObnZZN0YxOWNYWjgrZXhZTUhEekIrL0hnQXdLKy8vcXEyM0h2dnZZZHAwNlpoOU9qUmFvL1JIN2Jha1VnazJMMTdOOU1vNnEyMzNzTHMyYk5mNkN4VloyZG5QSDc4bVBVekZoa1pDUURvMjdjdk9Cd09mSDE5Y2Z6NGNadzhlVkpqQVh0dFpESVpqaHc1VXUvSHJJOE9IVHE4ME9YSmk4WG44NWxnb3paeXVWd3RpQ21WU2xGY1hNelVGcTZhZXM3bjg1bkFaZFZncHJtNU9RUUNnY0cxTTJQekhtUDVnNU8xZm82RU5GWlpaUVZZL3VBa1ZuUWFBMDhyMTVkOU9JUVE4a0xwbTExVHZjelcwNmRQc1hUcFV2VG8wUU1pa2NpZ2ZTb1VDaHc3ZGd5V2xwYnc5L2MzYUYxZElpTWpFUkVSZ1duVHBtbDhQQzR1RG9jT0hjTFlzV05ad2NyNzkrOGpQVDJkbVdDMGR1MWE1T2JtNHV1dnYyWW1LdFNtaEpLRmhRVVR5SzFyRmxQMTExLzFmYWsybWpScGd0NjllOWQ2L1QvKytBUHA2ZWtJQ3d2VEdQU1Z5V1FvTGk2R1JDSkJabVltMHRQVGtaeWNqTzdkdThQWDE5ZWdmVVZGUmFGbHk1WVVyUHdQZUcyRGxkVU5IVG9VN3U3dVVDZ1VNRGMzUjhlT0hRMUtBKy9hdFN1Ky8vNTc1cjVZTE1iU3BVdkI0WEN3ZVBGaXRiVHNPWFBtWU1hTUdWaTFhaFZXckZpQnJsMjdBZ0QrL1BOUENBUUNkT3pZRVFjT0hNREprNVZmN0xoY0x2ejkvV0ZqWTRPMHREUjgvZlhYeU12THc4U0pFeEVlSG81ang0NHhqV21lUG4zS2FxZ3hlZkprVEo0OG1ibWZscGFHOWV2WDQ5R2pSeGc1Y2lUR2pSdUhpSWdJbkQxN0ZqZHUzRUNMRmkwd2V2Um9iTnk0a1hYY01wa010MjdkWW81Vm01S1NFcXhmdng1TGxpeUJXQ3pHc0dIRDhObG5uNm5Od3RxNWN5ZkVZakdXTDErdWNRYWpRcUZBUVVHQjFpL0VMVnEwd09lZmY0NTkrL1loTFMwTkZoWVd1SHIxS3J5OHZOU0NyQ3Fob2FFd05UWFZXQnZUemMwTklwRUlYQzRYWjg2YzBidWhTRnBhR3BLVGsyRmtaSVRRMEZCa1pXVmh4SWdSYW5WSGdjcjNrUXJ6MTQvSXlFaUVob2FpcEtRRVRabzB3Y3laTXpWZUVTMHNMQVJRKzdJTzFXVmxaUUVBODdsTVNrckMvZnYzd2Vmem1aT0s5OTkvSHlkT25FQmtaQ1RHakJtajl5elAydFNzM0xadFc1MW53SWxFSXFiMGdTYTZHdXhRUWZ0WEI0L0gweG5RVkNnVVRQQ3lxS2dJUlVWRnpQOHpNakpZellMNGZEN016YzFoWVdIQnVqVnAwa1RqNzJ5cHZCdzcvem4vd3A0YklZM0JqbjkreGRidS9wUVNUZ2o1ejl1eVpZdkdabzFBNWZmZ3I3NzZpaldXbjU4UGtVZ0VvVkNvMW1kQlUvbXM2dHUrZCs4ZTh2UHpNWFBtekhwck5DZ1dpN0Y3OTI3MDdOa1RZOGFNUVg1K1B2YnYzdzgvUHo4MGI5NWM0em9KQ1FuNC92dnZjZS9lUFZoWldhRi8vLzR3TXpQRDIyKy9qWFhyMW1IR2pCbFl2SGd4dW5YclZxdm1sS05Iajhhbm4zN0szUGYzOXplb1ppMEFuRDE3Rm1mT25GRWJYN3QycmNISG8rTGk0bEpqc1BMdTNidjQrdXV2TVhIaVJFeVlNSUhKREFVcUc0dnQyclVMZCsvZVpYMVB0N096dy9EaHcxa1RyMVJNVEV4UVVsSUNYMTlmQkFVRklURXhVVzJaNk9ob2pCczNqbW5zcTdKbnp4N3MyYk9ITlJZV0Z0Wmd6VjVKL1hodGc1VXZzdDVhVWxJU2xpNWRpdHpjWEN4ZnZwenBEbDJWczdNekZpNWNpQlVyVm1EUm9rWHc5L2ZIVzIrOWhULy8vQk8rdnI0d01qTEN4SWtUTVhqd1lGUlVWS0JwMDZhd3RMVEUzYnQzRVJ3Y2pMS3lNaXhidGd5OWV2WENvMGVQY09USUVUZzVPY0hEd3dOUG5qeFIrNlVtbFVweDc5NDlYTGh3QWRldVhZTlNxY1JISDMyRWFkT21nY3ZsTXMxZnpwOC9qMU9uVG1IVHBrMDRjT0FBUm8wYWhhRkRoMElvRk9LMzMzNURZV0VoNitxRzZoZkx3NGNQY2VmT0hWeTVjZ1hGeGNYNDRZY2ZzSFBuVHV6Y3VSTVJFUkg0NDQ4LzBLOWZQL1RvMFFOdWJtNnd0N2ZIOU9uVDRlN3VEaDhmSDJaN1c3WnNRVjVlSGt4TVRKQ2Vubzc4L0h5dGZ3aUJ5dG1LZmZ2MmhabVpHYjcvL252STVYS21DN3NtUzVZc1FVcEtDcEtUa3lFVUNuSHYzajNXTER4dmIyOEVCUVhCd2NGQnI3VDB6TXhNaUVRaW1KcWFZdmZ1M1V5YTk3Rmp4OUMrZlh1NHVibkJ6czRPQW9FQVgzenhCYmhjTG43KytXY29sVXFtbzdDcXVjWjc3NzFYNjg2SnI2TU9IVHBBTHBlamI5KytDQXdNaEsydExaUktKZXNFUnFsVU1tbjNUWnMycmRWKzd0eTVnNy8vL2hzbUppYUlqNC9IUC8vOEErRGZNZ3o3OXUyRFVxbUVyNjh2RTZCMmNuSkMzNzU5Y2ZueVplellzUU1yVnF6UWExKzFTUU5YcFFnZk9IQUFKaVltek94ZWZlWG41K1A1OCtjNnIvNitEZzEyU09YRkZGVXdVMU85MTlMU1VoUVZGYUd3c0JBRkJRVW9LQ2hBZG5ZMkhqOSt6TnBHOVNDbWxaVVZ6dWJFVXVvMytjL0xLaXZBVDA5dlkxd0xuNW9YSm9TUWVsTDkvTGNobUptWmFVM2xWalZrVlNrcUtzTGl4WXVSbDVlSHpaczNxMlhvcVNiY1ZCVWRIYTN4Ky9xYU5XdXdaczBhdGZFelo4N296QzZwcnF5c0RDRWhJYkN5c3NLQ0JRdVkxKy9telp0SVNrcFNLM2YweHg5LzRPelpzMGhNVElTVmxSV21UWnZHZkVjR2dONjllMlBuenAxWXVuUXB3c1BEbVF5OUdUTm1ZTlNvVWF4OWYvTEpKK0R6K2RpNWMyZU43NXVOalkzQkFUWnQ3MHRkc3JmMDZZY1JFUkVCTHBlTElVT0dJRE16VTJPd2R2SGl4V3JyS0JRSytQdjd3OGZIQjBLaGtMbFZ6VHo4NUpOUG1NOVZjWEV4dG03ZHlnU1VOMjNheEtyZEhoQVFBRDgvUDd6Nzdyc0FLc3ZPclYrLzN2QW5UVjY2MXpaWU9XL2V2RnF0dDJIREJwMlBKeVVsTVIzK2xpNWRxalBnMWFkUEh5eGN1QkRyMXEzRHc0Y1BtWmtySTBlT0JBRG1CMVVsTHk4UEsxZXVCSmZMeGVyVnE5R2xTeGZtdWN5Wk00ZjFROWk5ZTNjOGZmb1VwMDZkd2ovLy9JTkhqeDVCTHBlRHgrUEJ4OGNINDhhTlkxTEtWVXhNVERCczJEQjg4TUVIdUhqeElvNGNPWUo5Ky9iaDZOR2pXTGx5Slk0ZlB3NTdlM3ZXVlpXLy8vNGJBUEQxMTEvRHhNUUVYbDVlVEtxM21aa1pGaXhZZ0ZHalJ1SGt5Wk9JaW9yQ3VYUG40T3pzak5EUVVGaGJXNnQxN0M0dUxzYTFhOWVZKzgyYk42K3hZNktabVJua2NqbCsrZVVYT0RnNG9GZXZYbHFYdGJTMFJKY3VYVEJwMGlROGYvNGNBRmdwNCtucDZYank1QW5telp1bjEweTg1Y3VYSXk4dkQrdlhyMGV6WnMzdzVaZGY0cU9QUHNLRkN4Y1FGeGVINjlldm83Q3dFREtaakVtdjFOVGgxOEhCQVJNblRxeHhmK1JmTFZ1MlJGaFlHQ3Vva3AyZGpZOC8vaGlXbHBZd05UVkZmbjQrTTdQeTdiZmZydFYrQkFJQkRoNDh5QnA3NTUxMzBMNTllL3orKysrNGQrOGUrSHcrYS9ZeUFFeVpNZ1hYcmwzRHRXdlhjUDc4ZWVZUHBpNTFUUU52MHFTSlhzSEtpb29LUkVSRTRQTGx5NGlMaThPSkV5ZTBudGhvYTdCRFhqK3FqdVBWeTRySVpESldBTE9nb0FBU2lRUlBuejVsZnQ5RjJ6NTdqYzg0eU92a1ZzNy9LRmhKQ0drUXFrQlhmbjYrWG5YMjY5UDA2ZFAxV2k0bkp3ZUxGaTFDWm1ZbTFxeFpnMWF0V21sY2J1N2N1ZkQxOWNYdnYvK09qUnMzTXVNQkFRSG8yN2V2MXUzSHhzWmkyN1p0QmgxN1VWRVJWcTVjaWFkUG4yTDc5dTNNaFgvVlpLSHQyN2RqNzk2OW1EbHpKclBPaGcwYm1INFhBd2NPaEltSkNYNy8vWGQwN2RxVmVlMmRuSnl3ZmZ0MjhIZzhyZDhqNCtQamtaS1NnZzBiTnVnVllNN056VFY0d2tCK2ZyN0c4UmRSejE4bEt5c0xOMjdjZ0xlM04zT2UrUFBQUCtQdzRjTVlQbnc0SytQd3hvMGJTRXRMdzdCaHc1aUpUMDVPVGpxYi9uYnExQWxBNWZmb1pjdVd3Y2pJQ011V0xXUFdyYzdTMHBJSjh1Ym01dGJMY3lRTjc3WDc2cUNhTVZMYkxyMkhEeDltRmZTdFhnK3liZHUyR0QxNk5QcjA2UU4zZC9jYXR6ZGd3QUEwYjk0Y0xpNHVFSXZGa012bGFrRkVGU3NySzZ4WXNRTDI5dmFzSDBvek16TnMyYklGaHc0ZFFueDhQTHk5dmVIdTdnNjVYSTRIRHg1QW9WREExOWNYWGJ0MlJlL2V2V3RzMXNEbGN2SDIyMjlqNE1DQitPMjMzeEFWRllYMjdkdmpzODgrUTJscEtldktTcWRPbmZENDhXT01HREVDM3Q3ZUd0TlIyN1p0aTBXTEZrRXFsU0l1TGc0T0RnNWEwMWFYTEZtQ3hZc1hNMWNJOWIxS21KdWJpL2ZmZngvdTd1NTZyYk51M1RvVUZ4ZERJQkRBMmRtWkdYZDFkY1hPblR2Um9vVjZrZnpaczJlcjFlbjcrT09QWVd0cml6WnQyakJqelpzM1Z3dGNhVkkxZUduSWN5WC9xajc3eTg3T0RoWVdGcXhVQUh0N2V3d2ZQaHp2di85K3JmYlJ2bjE3akI0OUd1WGw1VEEzTjBlblRwM1F2WHQzWkdSa01DZEhmbjUrYWcycVhGeGNtRUQ5MXExYjRlenNEQThQRDUzN3FrMGF1SXF1MmVJbEpTVjQ4T0FCN3QrL0Q2RHk1K1diYjc1aEhzL0l5S2hWb1hOQ2dNcXI3ZGJXMW1vekplUnlPUW9MQzVHWGw0ZFRUODhBNnRkcENQblBlVjZhOTdJUGdSRHltbEJsaDJWbVpqWjRzSExIamgxYVU2WFQwOVB4K2VlZkl5a3BDWXNXTFlLUmtSRzJiTm5DQktQeTgvUFZ6anY1ZkQ2TWpZM1ZadkExYmRwVTU4eENYV1dNdFBuMTExOFJFeE1EUzB0THJGaXhBb1dGaFNncUttS1Z1L254eHg5WnZSYldybDJyMXMvaTIyKy9SWmN1WFRCbHloU2twS1RBMjl1Yk5kR29xdXJuNlpvbVRvV0hoNnQ5dHpsNDhLRGFwSW5HNk55NWMxQW9GS3lKU0Z3dUYvZnYzMGRzYkN3MmJkb0VIbytIN094c2JOaXdBVTVPVGpxekliVTVjZUlFcmwrL0RwRklCR2RuWjYzZmZ6U2xnYXRtZWg0NWN1U0ZCbTVKL1hudGdwWERody9IOE9IRGE3MytkOTk5eDdvL1ljSUVUSmd3Z1RWbWFIMEtWWEN5ZGV2V05UYWFVYzJtckU0b0ZMTHFXd0NWOWNuMjdkdFg2eUFZaDhQQm9FR0RtRjhDbW1Zc1ZuMjhKa0toVUsvQ3ZMVUozTm5aMmVrVklGVFJsVnF1S1ZBSkFJTUhEMVliMHpXTHN5YXE1MGhCeXZwMTdOZ3hLQlFLWmlaeFhac1g4Zmw4dFordG9xSWlMRm15Qk1YRnhXamR1clhXV2JIKy92NjRmZnMyVWxOVHNXalJJcXhZc1VMcnovQ0xvRkFvTUcvZVBDUWtKTERTSTNnOEhqdzhQT0R0N1kwK2Zmcm8vSGtncExaNFBCNnNyS3hnWldXRjhqUjV6U3NROGg5UUtxOTQyWWRBQ0hsTkdCdFgxc2U5ZWZNbTJyUnAwNkIxOGF2WG5kVEV4Y1VGL2Z2M3g2UkprNWpnWkc1dUxtYk1tSUgzMzM5ZlkvcDNRM2pycmJkdy8vNTlXRnRidzlMU0VsWldWa3paR25OemN4Z1pHV0hldkhrNGZQZ3dQRDA5QVFBZE8zWmtiVU1tazBFaWtjRFIwUkhoNGVHSWpvN0d2SG56ZEdaeVRaNDhHUU1HREZBYmo0K1B4K2JObXpXdU0zdjJiTlozME9mUG55TTFOWlgxbmJxc3JBd3hNVEZvMzc2OTFpYTRMNUpNSmtOa1pDU2NuWjFadlMzNGZENFdMbHlJa0pBUVpHZG53OWJXRnNIQndiQzJ0a1pJU0FoTVRVMVJVbEtpOTM3aTR1SVFGaGFHRHovOGtDbDVwNmwydnJZMDhKQ1FFRGc2T21yc0swRWFwOWN1V05uWTFYZmdpZ0poNUwrb3FLaW9Wa1dyTlpGS3BRYnZlOUdpUlVoTlRZVzV1VGxXckZpaHRZNkxzYkV4VnF4WWdhQ2dJQlFVRkdEUm9rV1lObTBhUm80YzJTQS9tMXd1RjNaMmRwREw1VEF5TWtMMzd0M1JyMTgvZUh0N0cxVFhoeEJDQ0NHRU5FN1oyZG40L2ZmZjRldnIyeUFCeTlXclY4UGQzUjBtSmliSXo4L0haNTk5aHNHREJ6TVRSOHJLeXBDWW1BaFRVMU5XVUxPOHZCd3JWNjRFVU5sM3dCQ2FKc2ZVdHNtampZME5SQ0lSU2t0THRTNGpFb25nNGVHQml4Y3ZBcWlzV2RtdFd6Y0FsVmx4di8vK081UktKVnEzYm8yeFk4Y2lQVDBkNjlldmgxd3UxMXI2eWRyYVd1TXNVVlZwTW4xY3UzWU5vYUdockU3ZmVYbDVFSWxFV0w1OE9hc1hoSXFxWVc5OThQTHlVa3ZYdm56NU1pUVNDY2FPSGN0OHY2bitmbFdmMlBIaGh4OENxQ3lwcG8vYzNGeUVoSVNnUTRjT3JCSUUybWJkYWtvRGQzUjBwQVk3cnhnS1ZoSkNYamtLaGVLbE5Id1JpOFZZc21RSjB0TFNZR3BxaWxXclZxbWxmMWZuNU9TRXRXdlhZdjc4K1NncUtrSm9hQ2hzYkd3MFhsa3RMUzJ0OStaZmZuNSs2Tm16SjNyMzdxMldtaUtYeS9VNldjekl5TkI1WExObXpXTFZmaVdFRUVJSUlRMWo0TUNCdUhEaEFzUmlNWHIxNmdVSEJ3ZFlXbHEra0F2allyRVl6WnMzUjJGaElWTVh2blhyMWpoLy9qd0dEeDdNN0xONTgrWVFpOFZ3ZEhRRWg4T0JRcUZBU0VnSW5qeDVnbzBiTjJwczVGY1QxY3c0d1BCTXh1cU9IRG1pczA3OCtQSGowYTFiTi9UdjN4Ky8vZllicTQ0bVVEa2hvRisvZnVqVHB3LzRmRDVDUWtJd2QrNWNiTnEwQ1RZMk52RHk4Z0xBbmpna2tVZzBmbitwM3NtNk9rMmRzRFdkbDFjUC9La0NtdFhUb2V2QzB0SlNMVmdaRVJFQkV4TVRWcG05Nm9Iazh2SnlsSlNVcUtYL3E4cnJyVjY5R3F0WHI5YTR6NmxUcDhMR3hnYTV1YmtvS1NuQm1ERmptTWRPbno2dGR6ZHc4dXFoWUNVaDVKVmpZV0dCMDZkUDE4dTJSb3dZZ2VMaVlyMldUVTVPUm5wNk9vUkNJVmF0V2xWakRVcVZ0bTNiWXN1V0xWaTZkQ204dkx3MEJpcUJ5aE9hcWpWVURhRXRlTnVxVlN1dHhjdzVIRTY5WEdHa1dacUVFRUlJSVMrSHA2Y25IQjBkRVJrWmlYUG56dW05bnFvY2tDRjBwVzc3Ky91cmpmMzg4OC9nY0RoWXMyWU5Iang0Z1BYcjE2TjE2OVlHN1ZQbFJjeU0rL1hYWDlYR3FsN0lGd2dFV0w5K1Bjckx5MUZlWGc2Zzh2eFpLQlN5TXF1RVFpSFdyRm1EYjcvOUZwNmVua3o5eTZyTGZQLzk5L2orKys4Tk9qNHVsNHNsUzVZdys0Nk9qc2JSbzBkWndjRHM3R3pNbno4ZlFVRkJyRFJzbGFxek1MVUpDQWhBV2xxYVhzdFdsWktTZ3ZqNGVBd2VQSmoxZmFENiszVHUzRGxzMjdaTmJmdXFOUEJQUC8yVUthOFdFQkNBY2VQR01RRlpLeXNyRkJRVVlQYnMyY3g2MTY1ZFkycngxOVFOUEQwOUhULzk5SlBXbmhtazhhSmdKU0hrbGVMdTdsNnZ3YkdPSFR0cXJKZWk2VVRxelRmZnhMeDU4OUNtVFJ1dEFVQnRXclpzaVYyN2RrRWdFR2g4UER3OEhCd09CL2IyOWdadFZ5VXJLOHZnK3B4Y0xyZldLVFNFRUVJSUlhUnhzTE96dzZSSmsvRHMyVE9JeFdJbXVLVkxiUUovMGRIUmV0VVpORFUxQllmRFFYNStQb0tEZ3lFV2k3RjE2MWE0dXJvYXZNL2FxTnBJc3FxZ29DQ0R0ck4vLzM0Y1AzNGMwZEhSckhONHBWS0pxMWV2d3R2Ym16bi90clMweElJRkN3QlVsbzBDL20yQ0JHalBSTHA5K3pZV0xWckVHbE1GTzdsY0xtc1dxcXFSVXRYM1RsVzd0S1ptUkNwUlVWSHc4ZkZCa3laTmRDNTM5ZXBWZE96WVVXY1R6b2lJQ0FCUWE1WlRYbDZPakl3TTVyNUVJZ0dnUHJtaWFkT21BQ29ib2xZOWRpc3JLOVo5cFZJSloyZG5waXQ0UWtJQ1UzTmYweXhkYzNOejVuRW5KeWQ0ZVhuVnVZOEJhWGdVckNTRXZGSzBuWHpVVm5Cd3NNYngzYnQzYXh6WFZUaTdKcnFDckxWSmg2bUt1dG9SUWdnaGhMeStPQndPbkp5Y1huamp4S29kbjdVSkN3dUR1Yms1WnM2Y0NYdDdlM3p6elRlc3hpWmxaV1dzUUY1OVV3WFJxcXNlckRTMGRxWkNvY0NsUzVkdzVNZ1JwS2FtSWlnb2lIazk3dCsvRHpjM041aVptVEhCdWFwZDJnMUpBMWNGbXdzS0NsanI1T1hsQVdBSC9WVHI1K1Rrc01hTmpJelV5bFhkdTNjUEd6WnN3TE5uejNUT2trMUpTY0hLbFN2aDZlbUpkZXZXYVF6MFNhVlNYTGh3QWU3dTdrekRZSlhrNUdSODhjVVhhdXRVVDk4L2Z2dzRnSDhEcnRvY09uUUl0MjdkWXBvZEp5Y25NeE5MTkwySCsvYnR3NzU5KzFoanZYcjEwdnE5anpST0ZLd2toQkJDQ0NHRUVEM3dlRHpJNWZJRzdieE1Hci9YN1RNUkZoYW1kUlpmMWZUZE9YUG1vSFBuenF4MDZIUG56dUhnd1lQWXQyOGZLNWhYbi9STloxWUZ2NnJTRk1RckxDeEVWRlFVZnZ6eFJ6eC8vaHd1TGk2WU4yOGVCZzRjeUN5emUvZHVXRnBhWXUzYXRSQ0x4UURBWkV3NU9Eamc1TW1UR3RQQWpZMk40ZURnd0FvSUZoUVVBQUMrL2ZaYmZQdnR0MnJyYUtyWldYMUNoNHVMQ3l1RHFxS2lBanQyN0lDOXZUMzgvUHpVMXErcVZhdFcrUFRUVHhFYUdvbzllL2Jnczg4K1UxdEdOY3RXVS9DNlE0Y09pSTZPaGtLaEFKZkwxWm9HL3VqUkl3Q284WFBRcjE4Ly9QampqMGhNVEVUejVzMlJrcExDekZLdC9oNSsvUEhIR0R0MkxLdUxPZ0JLQTM4RlViQ1NFRUlJSVlRUVF2UWdFQWhRVkZTa016V1N2SDZLaW9yVUdobitsK25iNEtaNzkrNnMrMGxKU2RpMWF4Y21UWnJFQ2xBOWZQZ1FYQzRYRHg4KzFMcXRaOCtlMWU1Z2RkQjNGcXFmbng5a01obTZkT21DVHovOUZENCtQcXptT2NYRnhVaE9Uc2FVS1ZNQVZBYmhlRHdlcy8zdnYvOGVDUWtKNk5TcEUvNzU1eDhFQmdaaTU4NmRjSFoyUmt4TWpGb1g3OHpNVEFEQXJsMjcwTFp0VzBSR1JtTHo1czJJaUlpQVFDREFtVE5uRUI0ZWp0MjdkOFBXMXBaWlQ2bFU0dEtsUy9EMjlsYWJ1Um9lSG82MHREU3NYTGxTcjhEZHFGR2prSmlZaU5PblQ2TkRodzdvMzc4LzYvR0lpQWhZV0Zpb2phdGtaV1VoS0NnSVM1WXNZY1l5TWpJUUVoS0NtVE5ud3QzZEhlbnA2UUJRWThQU1RwMDZ3ZFhWRmFkT25VTDM3dDJoVUNqZzdlM05CSVgxVVZwYStzSm45Skw2UmNGS1FnZ2hoQkJDQ05HRG5aMGR4R0l4QlNzSmkxZ3NaZ1dOL3V0MjdOaUI1czJiQXdDdVhMbUNUWnMyNGN5Wk13Q0FrU05IYWx6bnlaTW5XTGh3SVhyMjdJbXhZOGV5SG91SWlOQ2F1cTJ5ZVBIaWVqaHlOazFkdFRVWk5Xb1Uzbi8vZlZad2M4ZU9IZWphdFN0OGZIenc0TUVES0pWS3BzRk5URXdNV3JkdXphUTMvL2pqandnTkRjV09IVHRZUWM2elo4OWkvLzc5V0xObURTdXdtNXFhQ2dCYVAxUERoZzNEeFlzWHNYTGxTcXhkdXhZQ2dRQlhybHpCb1VPSGtKS1NnbW5UcHJGbVR5WW1KdUw0OGVQdzhmR0J0N2UzZmk4T2dObXpaK1BSbzBmWXZIa3oyclZyeDNSanYzLy9QcDQ4ZVlJeFk4Wm9UZUUrZE9nUVNrcEswTEpsUytiNVdGdGJvNlNrQk1IQndkaTllemNTRXhOaFkyT2oxd3piaVJNbll2WHExVWhJU0VDM2J0MWdZMk9qOWYwN2R1d1lqaDA3cGphK2J0MDZkT3ZXVGM5blQxNDJDbFlTUWdnaGhCQkNpQjVhdEdpQkd6ZHVRQ0tSd05yYSttVWZEbWtFSkJJSmNuSnlEQW9DdmNwT25qeUpreWRQNHQxMzM0V3JxeXN6VTgzWTJCajc5dTNETjk5OEEyZG5aOVk2ang0OXdzS0ZDOUdtVFJzc1hyeVlGYkFEZ0srLy9ob0RCdzdFaFFzWHNIYnRXclY5VHAwNkZVT0dESUc1dVRsclhEVXpyN1kwTlpyVU5HdDAyclJwYW1QWHJsMURRVUVCZkh4OGNPL2VQUWlGUXJScjF3NjV1Ym1JalkzRnVISGpBRlRPTVB6dXUrL3c1cHR2b24zNzl2am5uMytZYll3ZVBSbzNidHhBU0VnSXZ2MzJXeVp0L09IRGg3Q3lzdEw2TzRiSDQwRWtFbUhXckZtWU8zY3VLaW9xa0pxYUNrOVBUeXhhdEFodnZ2a21zMnh4Y1RIV3JGa0RNek16ZlBubGx3YTlQcWFtcGhDSlJBZ01ERVJJU0FpMmJ0MEtQcCtQczJmUGdzUGhhR3dZQkZTKzMrZlBuOGRISDMzRXF0bHZiR3lNQlFzV0lEQXdFTjk5OXgzdTNMbUR6cDA3NjNVc3ZyNitPSHYyTEI0OGVJRHg0OGNEME43TmZkcTBhUmc5ZXJUYVk5Ums1OVZDN3hZaGhCQkNDQ0dFNklIUDUrT05OOTVBZkh3ODAwU0R2TDRrRWduaTQrUHh4aHR2dkJZMUsrVnlPVFp2M296VHAwL2p5Wk1uck1lTWpJekE1L1B4MVZkZjRjU0pFMUFxbFFBcXUwcC8rZVdYYU4yNk5WYXNXQUVqSXlQV2V2NysvbWpUcGcyQXlpWW9tbW8wamgwN1ZpMVFXUjljWEZ6VWJsV3BncW9LaFlJMXJsQW9JSkZJbUFhWnQyL2ZScWRPbmNEbGNuSHk1RWtvbFVvTUhEZ1FNcGtNd2NIQk1EVTF4YXhaczlUMnorUHhzSGp4WWlpVlNxeGR1eFlLaFFJeW1ReTNidDJDcDZlbnptTXZLU25CK3ZYclVWeGNqTlRVVkF3Yk5neHIxNjZGcjY4dnEwYm96cDA3SVJhTDhkVlhYMm1jd2FoUUtGQlFVS0FXUUZacDBhSUZQdi84Y3p4Ly9oeHBhV25JeWNuQjFhdFg0ZVhseGN5MHJDNDBOQlNtcHFZYWEyTzZ1YmxCSkJLaFM1Y3VTRXRMUTc5Ky9YUStUNVcwdERRa0p5ZkR5TWdJb2FHaENBc0xRMzUrUG5nOEh1c0dWQVlscTQvemVEeXR6NUUwVGpTemtoQkNDQ0dFRUVMMFpHTmpBdzhQRHlRa0pLQnAwNlp3Y25LQ21ablpheEdzSXBVQnU2S2lJb2pGWXVUazVNRER3NFBWNmZxL0xDUWtCSGZ1M01Hc1diUFFxMWN2VkZSVUlDWW1CcGFXbHVCd09QamtrMDlnWjJlSHBLUWtTQ1FTSERwMENELy8vRE9HRGgyS3dNQkFqVFBiSmt5WXdQemZ6TXlNTlJOUGs0S0NBaGdiRzhQSXlBang4ZkVBb0JZQU5kVC8vdmMvbUpxYU1nMWZWTnRUdmE4blQ1NkV1N3M3czN4TVRBeGtNaG5hdG0yTFoyNWdZUG9BQUNBQVNVUkJWTStlNGVuVHB4Z3laQWorOTcvLzRjY2ZmMFNmUG4zZzR1S0M4UEJ3L1AzMzMxaTNiaDFNVFUyaFZDcVoyYUNxOUdsYlcxdDgvdm5uV0xkdUhXSmlZcENWbFlYQ3drTDQrdm95KzFNRlN4OCtmSWc3ZCs3Z3lwVXJLQzR1eGc4Ly9JQ2RPM2RpNTg2ZGlJaUl3QjkvL0lGKy9mcWhSNDhlY0hOemc3MjlQYVpQbnc1M2QzZFdYY3d0VzdZZ0x5OFBKaVltU0U5UFIzNSt2czc2bmUrOTl4NzY5dTBMTXpNemZQLzk5NURMNVJnNmRLalc1WmNzV1lLVWxCUWtKeWRES0JUaTNyMTdyRnFSM3Q3ZUNBb0tnb09EZzE0emtqTXpNeUVTaVdCcWFvcmR1M2N6YWQ3SGpoMUQrL2J0NGVibUJqczdPd2dFQW56eHhSZmdjcm40K2VlZm9WUXFJWmZMSVpQSlVGRlJnZkx5Y3J6MzNudk1ERmJTdUZHd2toQkNDQ0dFRUVJTVlHTmpnOTY5ZStQeDQ4ZElURXlFVkNxRlhDNS8yWWRGR2dDUHg0TlFLSVN0clMxNjkrN05tc1gyWDlldFd6ZU1IajBhSjA2Y3dPYk5td0ZVemphZU9YTW1zNHlxWnVXR0RSdHc4K1pOTEY2OFdHc1RsdG80ZHV3WVRwNDh5ZHp2M0xsem5adW1yRnExaW1uV3d1RndtTHFHZ3dZTndyVnIxN0IvLzM1bXBpaFFtUjc5emp2dm9FK2ZQb2lQajRlMXRUVzZkT21DOVBSME5HblNCRE5tekFCUVdldXlYYnQyNk55NU01WXZYNDZyVjY4Q0FEcDI3QWhYVjFkbWV3TUhEb1NycXl2YXRtMkxLVk9td043ZUhyMTc5MlllLy92dnZ3RlVwc3VibUpqQXk4dUxTZlUyTXpQRGdnVUxNR3JVS0p3OGVSSlJVVkU0ZCs0Y25KMmRFUm9hQ210cmE3V08zY1hGeGJoMjdScHp2M256NWhwbmZsWmxabVlHdVZ5T1gzNzVCUTRPRHVqVnE1ZldaUzB0TGRHbFN4ZE1talFKejU4L0J3Qld5bmg2ZWpxZVBIbUNlZlBtNlhXUlovbnk1Y2pMeThQNjlldlJyRmt6ZlBubGwvam9vNDl3NGNJRnhNWEY0ZnIxNnlnc0xJUk1KbVBlcDZydmw0cURnd01tVHB4WTQvNUk0OEJSYW5vWENTR2tudjMyMjI5NCsrMjNYL1poa0VhSVBodi9mU012YjN6WmgwQklnem56NXR5WGZRaUVrTmZBOGVQSDhmVHBVOHlaTTZmQjk1MmZuNC9Dd2tJQWxZRjdUWjNROC9Qem9WQW9hbDNiZGRteVpSZzVjaVM2ZE9uQ0drOU5UVVZjWEJ3QXdOemNITDE3OTRaQUlEQm8yN2R2MzhhOWUvZnc2YWVmQWdCdTNicUZuSndjOFBsOHRHM2JGaTFidG1RdHIxUXFXYW5nMVFOc3FwQUtoOE5CUVVFQkxDd3MxUGFabjUvUHpBcTF0N2ZYbXBKODgrWk5sSmFXc2dLODBkSFJPSGZ1SEVhTUdBRnZiMitkM2J5bFVpbmk0dUxnNE9DQVZxMWFhVjFPcVZSQ3FWU0N3K0hvblI2ZGxaV0Z5TWhJdUx1N28yZlBualV1THhhTFVWeGNESUZBb0ZiSDlQSGp4MmpSb29YYU9wR1JrZWpRb1FQclBiaDU4eVpzYlcyWmNnR0dxQnE4Tk9TNWtoZVBVOE9iUWNGS1FraURvSUFVMFlZK0cvOTlGS3drcnhNS1ZoSkNHc0xMREZZU1FraGQxUlNzcEFZN2hCQkNDQ0dFRUVJSUlZU1FSb0dDbFlRUVFnZ2hoQkJDQ0NHRWtFYUJncFdFRUVJSUlZUVFRZ2doaEpCR2dZS1ZoQkJDQ0NHRUVFSUlJWVNRUm9HQ2xZU1FCc0hqOFNDWHkxLzJZWkJHUmk2WHEzVlVKSVFRUWdnaGhCRHkrcUpnSlNHa1FRZ0VBaFFWRmIzc3d5Q05URkZSRVlSQzRjcytERUlJSVlRUVFnZ2hqUVFGS3draERjTE96ZzVpc2ZobEh3WnBaTVJpTVd4dGJWLzJZUkJDQ0NHRUVFSUlhU1FvV0VrSWFSQXRXclJBVGs0T0pCTEp5ejRVMGtoSUpCTGs1T1NnWmN1V0wvdFFDQ0dFRUVJSUlZUTBFaFNzSklRMENENmZqemZlZUFQeDhmRVVzQ1NRU0NTSWo0L0hHMis4UVRVckNTR0VFRUlJSVlRdytDLzdBQWdocnc4Ykd4dDRlSGdnSVNFQlRaczJoWk9URTh6TXpDaFk5WnFReStVb0tpcUNXQ3hHVGs0T1BEdzhZR05qODdJUGl4QkNDQ0dFRUVKSUkwTEJTa0pJZzdLeHNVSHYzcjN4K1BGakpDWW1RaXFWVXBmdzF3U1B4NE5RS0lTdHJTMTY5KzROUHAvK0JCRkNDQ0dFRUVJSVlhTnZpb1NRQnZkLzl1NDhMTXFxL1FQNGR6Wm0ySGVRVlVSVVVGeFNVWkV5eVRTWHhNd2xUUzFlelRDVlRMTnlnVmRUY2NNMXhlMW5wR25ta2xFSStncHBsdnVPQ0lZYWl5SW9pOEFBdzhBd3krOFBtaWVHbVlFWmR2VCtYQmVYTStjNXozUE93T0F3OTl6bjNGd3VGeDA3ZGtUSGpoMWJlaXFFRUVJSUlZUVFRZ2hwUldqUFNrSUlJWVFRUWdnaGhCQkNTS3RBd1VwQ0NDR0VrQlppelRmRmttNWowZDdZcHFXbm90RUE2MDU0eTZGblMwK0RFRUlJSVlTOFJHZ1pPQ0dFRUVKSU5Sd1dHMVlHSnJEaG04SldZQVk3dmhsc0JlYXc1WnNCQU1LU2Y0Wk1JVy93T0R3MkY0dTd2b09PSnZib2Jka0JVVSt1NFllTUN3MitibU93RjVoam9kZG9lSmkwZzB3aHgvM2liR1NJOGxwNldvUVFRZ2doNUNWQXdVcENDQ0dFdkxEWUxCYU11UUtZY1BrdzVnaGd6T1BEaEN1QU1ZY1BVNTRoTEhqR3NEQXdnam5QQ0JZR3hyQTBNSVl4VndCV0xkY2M3dEFMc2RtM0dqeTN1WjNlUWtjVGV3QlZBZEtDaXRJR1g3T3g1RmVVd0pCdEFLQnFic0dkaCtQTGhCOGFKVWdMQUdPZCsyRklPKzlHdVZaam1Ic2pzcVduUUFnaGhCQkMva0hCU2tJSUlZUzBTU3l3OExubjIrQnp1T0N6ZVJCd2VPQnplQkN3cS81VnRqVzJTZTBING8vY2V5aVZsdGY3R3VOYyttT1FuUmR6LzVjbjEzSHFhVUpqVEs5UnlCUnlmSnQyRnYvMUhnOEFjRGV4eDJpblB2amx5ZlZHdWI0NXp3aE9obGFOY2kxQ0NDR0VFUEppb1dBbElZUVFRdG9rTm9zRlA5c3VUWEp0aVZ3S1lXVVpDaVVpRkVsRUtQem5xNml5Nmw4T3EvN2JmcjloNzQycGJxOHg5eS9sUDhEMzZYODB4clFiMWUzQ0ROd3V6TUFybG00QWdQZGNCK0o4WGdxZVY1UzA3TVFJSVlRUVFzZ0xqWUtWaEJCQ0NIbGhTZVJTbEVrbEVNbktJWkpXUUNRdFI2bTBBcVhTY29pazVTaXBMRWR4WlJtS0s4VW9yaFJEV0ZtR0Vxa1k1YkxLSnBsUFg2dU9tTjFwR0hNL3NlZ3h0dHlQaFVLSGM0ZTI2NEUvYy85Q2hieHA1cWJKL3ZSejZHWDVJVmhnZ2NOaW82dVpFODducFRUNHV2dlN6MkZmK3JsNm43L0E4MjI4WnVzSkFEajk5QTUyL1IzZjREa1JRZ2doaEpEV2dZS1ZoQkJDQ0hraGZINzdBTXBsRXBUTEtsRXVrMEFzcTRSQ3B6Qmc4K2hxN295RlhtOHpXWmtQU3A1aXpiMG9WTXBsdFo3SFliRXh0L053RExicmlzRjJYYkV5K1hpVEJWTnJlaVRLeDVsblNRQ0FJNDh2SWIrVlpGVjYvTFBYSndEY0xreHZ3WmtRUWdnaGhKREdSc0ZLUWdnaGhMd1Ewa3B6V25vS1duVXpkMEZJdDNmQloxZnRvWmtoeXNPS3BKOTBDanE2R3RuQTE2WVRnS3FBNTlmZEorTHJwSjlRSnEzUWFlenRmYWZYZitMVkxPOCtvZDduaHR3NWpLTEtza2FaaHdsWEFBZERTd0JWZTJ2ZUxYcmNLTmNsaEJCQ0NDR3RBd1VyQ1NHRUVFS2FVSGNMVnl6dE5sWWxVTG5zN2xHSWRBdzJwb3R5c2ViZUwxamE5VjN3MkJ4ME5uWEFpdTRUc2Z6dU1aMksvTFNHUWpZY05xZlJydFhGekpHNW5TeDhnaktacE5HdVRRZ2hoQkJDV2w3OWQ0Y25oQkJDQ0NHMTZtUGxycEpSbVZxYWc5REVJeWl1Rk90MW5UdUZqN0QrcjJqSUZISUFRRWNUZTZ6czhSN01lSWFOUHVmV3pyTmFzUExxODRjdE9CTkNDQ0dFRU5JVUtMT1NFRUlJSWFRSkRHM1hBMEVlYjZyc1VhblA4dTJhYmhTa1l1djlrNWp2K1RaWUFOeU1iYkd5eDN0WWxuaTAxaVhXWTg5dnFOZDRBQkQxMmtMbTlvSmIzeU5kbEZ2dmEra3pscTVtZGh5Q21SMkg2SDFlUTc0bmhCQkNDQ0drYVZHd2toQkNDQ0V2aE1iYW0xRWZoekl1NEZMK0E3WDI5OXUvaWdtdUE1ajdOd3ZTc0NIbFJJTUw0NXpQUzRFSnp4QWYveE9nY3pXeXdkZmRKeUxrN2hHVTZKbXRTUWdoaEJCQ1NHdEV3VXBDQ0NHRXZCQmFZbTlHWXk1ZjViNDV6d2l6TzcyRmZ0WWRtYll6T1VuWStUQ09XY0pkR3hZQUF6WVBmQTRYZkRZUGZBNFBmRGIzbjMrcjJzdWtGVWdyellIN1B4V3hYWTF0OEYvdmNWaVdlUFNGMmI4eFMxelE2TmRzRFh0M0VrSUlJWVNRdWxHd2toQkNDQ0drZ1FRY0hzWTY5OE5JeDFkZ3doVXc3V1hTQ3JBQWZOWmxKQXpZWEJpd3VlQ3h1ZUJYdTIzQXFiclBZM05nd09hQlZZL3hQVXphWVdtM2Q3RWk2VGdxNUEzTDNtd041dDZJYlBScjFtZVpPU0dFRUVJSWFYNFVyQ1NFRUVKSW02Y0E4RzRMN2tNb1Z5and0bU52R05YSXREVGk4dkdHdlhlenpLR3J1VE1XZFIyRHNPUW9TQld5WmhtekpWbnpUWm5ienl0S1duQW1oQkJDQ0NHa01WR3draEJDQ0NGdG5rS2hhTkh4SlhJcHp1ZWw0QzJIbm5xZEoxUElJWlpKSUpaSlVDNnJSTGxNQXJHc2tybGRMcStFV0NwQmhWeTFyVUxaUjE2SnllMzk0RzN1QWdEb1plbUdoVjZqRVY2dGN2aUxhbSsvSU9ZMkZjd2hoQkJDQ0hseFVMQ1NFRUlJSVcwU3E5cUNhUVZhTmxnSkFML2wzRVYvNjA3SUVPWGlXWGtSbmxlVW9rUXFScG0wQW1YL0JDVExwQlZNY0ZJc2s2QlMzdkFNeURYSlVWalZjeEk2R05zQkFQcGJlNkMvdFlmR3dqK0VFRUlJSVlTMGRoU3NKSVFRUWtpYnhHV3ptZHV0WWRuejN5WFA4SityTzVwOTNES1pCQ3VUam1OZHJ5bXc0QmxoKzhQVEZLZ2toQkJDQ0NGdEZnVXJDU0dFRU5JbXNWblZncFh5RjN2SmMxMEtKU0tzVERvT1BwdUh2MHVmcVIxM01MVEUwbTVqR3pUR29xNWpVRm1Qb0hCWWNoU2VpZ3NiTkRZaGhCQkNDSGw1VUxDU0VFSUlJVzBTdDFxd3NsSXViY0dadEE2WlpjKzFIdU94T1hBeXRHclE5ZTBFNXZVNmo4Zm1OR2hjVFRqVmZ2WXYrdDZjaEJCQ0NDRXZHd3BXRWtJSUlhUk5NdVFZTUxmTDVaVXF4emIzL3JCSmdtU1ZjaG5tMzlwZlp6OEJoNGNmQjg1cjlQRTFtWHhwSzhwbGxYVjNmSUh3T1R6bWRrbGxlUXZPaEJCQ2lLN3UzTGtETnpjM21KdnIvK0hYVHovOWhKS1NFb3dmUHg2bXBxYU5OcWVNakF5WW1wckMydHE2M3Rlb3FLZ0FuOCt2dFU5Q1FnSXVYNzZNV2JObWdjVmkxZHIzUlJNWEZ3Y3JLeXYwN2R1M3ljY0tEdy9INE1HRDRlUGowK1Jqa2FaRndVcENDQ0dFdEVuRzNIL2ZHSWhsRXBWalRvWldUUmFzYklzZWkvTHJWVEU3NnJXRnpPMEZ0NzVIdWlpM01hZFZiMVlHSnN4dGtaU0NsWVFRMGx5R0RoMnFVNy80K0hpViswK2VQTUYvLy90ZjlPM2JGNkdob1hxTktaZkxjZmp3WVppYm15TXdNRkN2YzJ1alVDaXdaczBhaUVRaTdOKy9IeHdPQnpFeE1YV2U1KzN0RFRjM053Q0FUQ2JEVjE5OUJUczdPM3orK2VkYWc1YVptWm40K2VlZjRlN3VqcmZlZXF2T01YVDlQbXRUOC90LzVzeVplbC9MMk5nWUF3WU1xUGY1NTg2ZFExWldGaUlqSThIaHFQOXRKcFZLSVJLSlVGaFlpTnpjWEdSbFpTRTFOUlY5K3ZTQnY3Ky9YbVBGeGNYQnpjMk5ncFV2QUFwV0VrSUlJYVJOTXVFS21OdWxyVHk3TGt0YzBLalhhK2lTN3JiTzBkQ0N1VjBpRmJmZ1RBZ2g1T1d6ZWZObU9EbzZhanlXbloyTitmUG5xN1FKaFVLRWhvYkN5TWdJYytmT1ZldGZVODFyMzdwMUMwS2hFTE5uejI3VXJNUUxGeTRnTFMwTml4WXRZb0pvVzdkdXJmTzh1WFBuTXNGS0RvZUROOTk4RTl1M2IwZFdWaGJDd3NJZ2tVaFFWRlNrY2s2blRwMWdZV0dCVzdkdW9VT0hEaHF2Mjdselo1WDdnWUdCR0RSb2tGNlA2Y1NKRTRpS2lsSnJYN3QyclY3WHFjN0Z4YVhPWU9YTm16ZXhhTkVpVEowNkZWT21UTUhUcDArWlkzNStmdGl4WXdkdTNyd0pCd2NIcHQzVzFoWmp4b3lCWE1PKzQzdytIMkt4R1A3Ky9nZ09Ea1pLU29wYW4vajRlRXllUEJuNStma3E3WHYyN01HZVBYdFUyaUlqSStIaTRxTFQ0eVd0QXdVckNTR0VFTkltMmZETm1OdkZsZG9EVnZYSktLeXBlb1poZmN5OUVkbmdPVlRYMFBtMGRaMU4vMzBqbTFiYU9ySTlDU0drSlNnVWltWmZWbXhpWXFKMUtYZHhjYkhLL2RMU1VpeGR1aFJGUlVYWXRHa1RMQzB0Vlk1LytPR0hhdGVJajQvWG1GbTRaczBhckZtelJxMDlLaW9LSmlZbWF1MjFrVXFsMkx0M0w3cDM3NDRoUTRhb2pLMnQvNUlsUy9EbzBTTU1IRGhRNWRqYmI3OE5PenM3ZlAzMTExaTVjaVZjWFYyMVptaWVQWHNXWjgrZTFYaXM1dGhXVmxaNkI5aTAvVndPSFRxazEzV3E0M0xyRGh0RlIwZUR6V1pqMUtoUnlNM054ZlRwMDlYNkxGMjZWTzBjdVZ5T3dNQkErUG41d2NqSWlQbGlzLy9kbS9yamp6OW1ubGNpa1FoYnRteUJrNU1UQUdEanhvMlF5ZjVkOVRKOStuUzg5OTU3VFBacVNrb0sxcTlmci8rREppMk9ncFdFRUVJSWFaTnMrUC91V1ZVb0ViWGdURWh6ODdIdXlOeitxemlyQldkQ0NDRXRRNWtKS0JRS1lXRmhVVWZ2eGpWejVreWQrajEvL2h4TGxpeEJibTR1MXF4Wm96V2pjT0hDaGZEMzk4ZnZ2LytPRFJ2Ky9ZQngrdlRwZVBYVlY3VmUvODZkT3pwbFFtcHk3Tmd4NU9ibTR1dXZ2d1lBSkNZbXd0dmJXeVZJcGlTUlNMQml4UW9tOEdWcmE2dldwMSsvZmxpOWVqVnNiR3dnRUFnd1pzd1k3TnExQ3hrWkdWaTVjaVY0UEo1Sy8yKysrUWIzNzk5SFdGaVkxcDlmUVVFQk1qTXo5WHBjUXFGUVk3dW1PVGVXdkx3OFhMbHlCYjYrdnJDeHNRRUF4TWJHNG9jZmZzQ1lNV05nWmZYdmFwQXJWNjRnTXpNVEFRRUJURWFsbzZNams2bXFTZmZ1M1FGVUJlYVhMVnNHSG8rSFpjdVdNZWZXWkc1dXpnUjVDd29hZDJVTGFUNFVyQ1NFRUVKSW0rUmk5TzltK0RrVlJiWDBKQytTVHFZT2NEV3lZZTZubGo1cndka1FRa2pMVUJhWnljM05iZlpnNWZidDI1bk10cHF5c3JJd2QrNWNQSHo0RUV1V0xBR1B4OFBtelp1WllKUlFLRlRML3VOeXVUQXdNRkRMNExPMnRxNDFzekFycTM0ZlZtVm1adUxBZ1FONC8vMzM0ZWJtaHVUa1pDeGN1QkR6NXMzRHFGR2pWUHJtNStmajY2Ky9SbVptSnRhdVhRdFBUMCtWNDgrZlA0ZElKSUtycXl0Njl1eXBNdmU1YytkaTFxeFppSTZPeHVlZmY4NGNPM0hpQk83ZXZZdWdvQ0QwNnRWTDZ6ejM3ZHVIZmZ2MjFlc3hOcWVZbUJqSTVYSUVCQVF3Yld3Mkd3a0pDYmh6NXc0MmJ0d0lEb2VEL1B4OGhJZUh3OUhSRWFOSGo5WjduS05IaitMeTVjc0lEUTJGczdPejFuMDlOUzBEVjJaNkhqcDBxRWtEdDZUeFVMQ1NFRUlJSVcxU0J4TTc1dmFUTXZyay9HVXh1YjJmeXYyMVBhZmcxTlBiT0ptZGdPTEtzaGFhRlNHRU5DOWxzUExxMWF2bzJMR2p4c0lsVGFYbXZwT2F1TGk0NFBYWFg4ZTBhZE9ZNEdSQlFRRSsrZVFUakJ3NVV1UHk3K1lna1Vpd2F0VXF1TG01WWZMa3laQklKTmk4ZVRNNmR1eUlFU05HcVBUOTdiZmZFQkVSZ2RMU1VsaFlXT0Rldlh0d2QzZUhRUER2bnRuYnRtM0RqUnMzTUdmT0hMWHpuWjJkOGVtbm55SThQQndHQmdhWU0yY09vcU9qc1dQSERyenh4aHNZUDM1OHJYTmRzR0NCeWpXZlBYdUdqSXdNbGYwakt5b3FjUHYyYlhUcDBrVnRpWDF6a0VxbE9IWHFGSnlkbmZIS0s2OHc3Vnd1RjRzWEwwWllXQmp5OC9OaFkyT0RWYXRXd2RMU0VtRmhZUkFJQkJDTGRkOXpPakV4RVpHUmtSZzNiaHl6ajJka3BQb1dPOXFXZ1llRmhjSEJ3VUVseTVPMGJoU3NKSVFRUWtpYlkybGdETWQvaXN3b0FQeGRRdGwxYlYyUnBPNUFvNzk5Tjd4aTZhYlNac1l6eEh1dUF6SFd1UjkrejBuR3IxazM4RlJjcUhadXNsQy9wWFNFRU5JVzVPZm40L2ZmZjRlL3YzK3pCQ3hYcjE0TlQwOVA4UGw4Q0lWQ3pKbzFDeU5Hak1BSEgzd0FvQ3A0bHBLU0FvRkFvQkxVVkM2bEJvRGh3NGZyTmFhbUREcE5nU3BkUEhueUJHbHBhV0N6MlJnNWNpUVVDZ1U0SEE2MmJkdkdMQUcvY2VNR3Z2LytlL3oxMTE4WU5HZ1Fnb0tDOFBQUFArUGJiNy9GNGNPSE1XSENCTHp6emp2ZzgvbVlQMzgrVnF4WWdVMmJOaUU1T1JuejVzMVRXZkk5Yk5nd0ZCWVdZdS9ldmJoOCtUTHk4dkxnNysrUEw3NzRRdSs1WDdwMENUdDM3bFRaMjdLb3FBaWhvYUZZdm53NS9QejgxTTQ1ZHV4WVBiNUxtdm40K0tndDF6NS8vandLQ3dzeGFkSWtadS9VbWordnFWT25xdHdmTjI0Y0FHRDU4dVU2alZ0UVVJQ3dzREI0ZVhtcGJFR2dMZXRXMHpKd0J3Y0hLckRUeGxDd2toQkNDQ0Z0VGg4cmR5akxDZnhkOGhTbDB0WmREWnpVN1Q5WGQ5UjYzTnZjQlo5NC9Qc0c2Ty9TWjhnc2U0NUJ0bDdnc05nd1lIUHhsa05QREhQb2dZdDU5M0U4OHlveVJIbE0vNURFSTAwMmQwSUlhU2xEaGd6Qm1UTm5rSjJkamY3OSs4UGUzaDdtNXVaTlVuUW5PenNiVGs1T0tDa3BRVWxKQ1FEQTNkMGRwMCtmeG9nUkk1Z3huWnlja0oyZERRY0hCN0JZTE1qbGNvU0ZoZUh4NDhmWXNHRUQ3TzN0OVI1Ym1Sa0hRR1B4RmwyNXU3dGo3ZHExTURVMXhZTUhEN0IxNjFaTW5EZ1JqbzZPT0h6NE1PTGk0cENabVFsSFIwZDgvZlhYVERHZFdiTm1ZZFNvVVlpSWlNRGV2WHR4L1BoeFRKMDZGUUVCQVZpM2JoMDJiTmlBd3NKQ3RUMHZjM056VVZ4Y0RDNlhpN3k4cXRja3FWU0tPM2Z1b0dmUG5uVVdyOUZVQ1Z0VDhMWm00RThaMEt5NUhMb2h6TTNOMVlLVjBkSFI0UFA1R0Rac0dOTldNNUFza1VnZ0ZvdlZsdjhyczROWHIxNk4xYXRYYXh4enhvd1pzTEt5UWtGQkFjUmlNU1pPbk1nY08zNzh1TTdWd0VuYlE4RktRZ2doaExRNWcrMjZNcmV2UHYrN0JXZENtc1ByZGwweHA5TXc4TmhWZjdxV3l5cXhLU1VHVDhWRk9Qcm9Nc2E3RHNCZ3U2N2dzTmhnZ1lWWGJUM2haK3VKNjg5VDhWUG1GVHdzZWRyQ2o0QVFRcHBHang0OTRPRGdnRk9uVG1tdFFLMkpyNit2V2xYcnV0UzJkRHN3TUZDdExUWTJGaXdXQzJ2V3JNSGR1M2V4ZnYxNnVMdTc2eldtVW1ObXh2WHAwd2RsWldWWXNXSUZPbmJzeUdTRi91OS8vd09YeThXQ0JRc3diTmd3dFV4VkZ4Y1hyRjI3RnZIeDhkaTFheGNUZk9SeXVWaTBhQkVrRWdrQTRPSERoN2h6NXc2dVhMbUN4TVJFc0Znc0RCNDhHR1BIanNVZmYveUJreWRQNHZ6NTh6QXlNa0tYTGwzUW9VTUgyTnJhb20vZnZpckJRRGFialpDUUVPYTY4Zkh4K1BISEgxV0NnZm41K2ZqeXl5OFJIQnlzc2d4YlNWdDE4K3FtVDUrT3pNeE1uZnBXbDU2ZWpxU2tKSXdZTVVLbEdudk5uMU5NVEF5MmJ0MnFkbjNsTXZDZ29DRDA3OStmbWN2a3laT1pnS3lGaFFXS2k0dXhZTUVDNXJ4TGx5NGhJU0VCUU4zVndMT3lzdkRycjcrcUxOMG5iUU1GS3draGhCRFNwamdiV2FPYmVkVWZ3bktGQW4vbS90WENNeUpOeFladml2KzREOFpBbXk1TW0wd2h4N1lILzhOVGNWVlJwV2ZsUmRqKzRIODQrdmd5eHJ2MHh4djIzdjhFTFlGKzFoM1J6N29qYmhhazRkQ2ppMGdyeldtUngwRUlJVTNKMXRZVzA2Wk53OU9uVDVHZG5jMEV0MnBUbjhCZmZIeThUdnNNQ2dRQ3NGZ3NDSVZDckZxMUN0bloyZGl5WlF0Y1hWMzFIck0rdG0zYnByRTlPRGlZdWIxNTgyWVVGUlVoTEN5TXlXN2NzbVdMVHNXS2hnNGRpbjc5K2pHWmdVb0dCZ1k0YytZTTFxNWRDNkFxdzNUS2xDa1lPWElrVTlURjA5TVRnWUdCaUkrUHg5MjdkNW5BSm9mRHdldXZ2dzZnS3ZNU3FBcFdWczlDVmM2dCtzL093TUFBUU4zRmlKVGk0dUxnNStjSFkyUGpXdnRkdkhnUjN0N2VhdG1RMVVWSFJ3T0FXckVjaVVTQ25KeC9YMjhMQzZ1MlpxbFoyZHphdXFwUW9wMmRuY3JjTFN3c1ZPNHJGQW80T3pzelZjR1RrNU9aS3VDYXNuUk5UVTJaNDQ2T2p2RHg4ZEZZNVoyMGJoU3NKSVFRUWtpYk1zSGwzNDNscnhla0lxK2l1QVZuUTVxQ2c2RWxSanYyeHB2dGVvREgvamV6UlNLWEl2eXZFN2hSa0twMlRtNjVFRHNleGlIcXlYVzgzOTRQZnJhZXpGWUJmYXpjMGR2S0hWZnpIK0xIUnhmeHVDeGY3WHhDQ0duTFdDd1dIQjBkbVNCTlU2bGU4Vm1ieU1oSW1KcWFZdmJzMmJDenM4TzJiZHRVQ3B0VVZGU0F6K2MzMlJ5VlFiU2FsTUhLbzBlUDR0eTVjNWc2ZFNxZVAzK09PM2Z1SURNekU1TW1UY0s0Y2VOUVhGejMzeFUxc3dRakl5UGg0dUtDTjk5OEUyS3htTWw0SFRseUpQaDhQaVpObXNUMDVmUDUyTHAxSzZaTm00YkZpeGRES3BXaXFLZ0lOalkyQU1BRW00dUxpMVVDZkVWRlZSL1NWVzlUTG9GKy92eTVTanVQeDBPN2R1MVU1bmpyMWkyRWg0Zmo2ZE9udFdiSnBxZW5ZOFdLRmVqUm93ZldyVnVuTWRCWFZsYUdNMmZPd05QVEU1MDZkVkk1bHBxYWlrOC8vVlR0bkpyTDk0OGNxZHFlUlJsdzFlYkFnUU80ZHUwYTl1L2Z6MXhmbWFHcmFmL1R2WHYzWXUvZXZTcHQvZnYzeDZwVnEyb2RoN1F1Rkt3a2hCQkNTSnZoYW15RDErdzhtZnUvUExsZTV6bFJyeTFzeWlucHBDWG1ZTTAzeGQ1K1FZMTJ2VTI5UDJqd05UNjZ0aHZQSzBvMEhqUG04dEhmdWhNRzIzV0Z0NFVyYXU2MmxpMHV4T2FVV1B4ZFduc3hwYWZpUW14TWljSHh6S3VZNnZZYStsaFZ2YUZoQVJoZzB3bjliVHh3THVjZURqMjZnSHd0Y3lHRUVLS2RNakNuU2ZYbHU1OS8vcm5hdm93eE1USFl0MjhmOXU3ZHExTVdZMzNVdHB4WktwWGl1KysrQXdBY1BIZ1FBR0JrWkFRbkp5Y1lHaG9pS0NoSUpUUDEvUG56dUhYckZ1Yk5tMWZybUNkUG5vU1hseGVHRGgyS3Q5OStHd0FnRW9rQTFCMk00M0s1VEtBU0FCTXMzYlZyRjNidDJxWFdYOU9lblRXelNWMWNYRlNXaTFkV1ZtTDc5dTJ3czdQRGUrKzlWK3Q4T25Ub2dLQ2dJT3pjdVJONzl1ekJyRm16MVBvb3MydzFCYSs5dkx3UUh4OFB1VndPTnB1dGRSbDRXbG9hQU5UNVBCZzBhQkIrK2VVWHBLU2t3TW5KQ2VucDZjejNXQm5BVlByd3d3OHhhZElrdGNyc3RBeTg3YUZnSlNHRUVFTGFCQmFBV1I1RHdmb25qSFd6SUEwcHhWa3RPeWxTYnl3QTdZMXQwZE95UFhwYnVxT2J1VE00TFBYc2pRcDVKWDU1Y2gzSE02K2hVaTdWK2ZvWm9qeXNTdjRaM1MxYzhSLzN3ZWhnYlBmUHVDejQyM2ZEcTdaZGNDTHJKbzQvdVlZeWFVWGpQQ2hDQ0hrSjZGcmdwaytmUGlyM0h6NThpQjA3ZG1EYXRHa3FBYXA3OSs2QnpXYmozcjE3V3EvMTlHbmo3RDNNNVhJUkdCZ0lnVUFBVjFkWHVMcTZNc3VSQWFnVWlnR3E5ank4ZGVzV0V4elRKRHM3RzBLaEVEMTY5RkJwVjFhaTFqY29tNXViQ3dEWXNXTUhPblhxaEZPblRtSFRwazJJam82R29hRWhvcUtpY1BEZ1FlemV2VnNseUtsUUtQREhIMy9BMTlkWExYUDE0TUdEeU16TXhJb1ZLM1FLM0wzNzdydElTVW5COGVQSDRlWGx4U3hSVjRxT2pvYVptWmxhdTFKZVhoNkNnNE1SRWhMQ3RPWGs1Q0FzTEF5elo4K0dwNmNuc3JLcS9vYXJtUUZhVS9mdTNlSHE2b3FmZnZvSmZmcjBnVnd1aDYrdkw3S3pzK3Q4SEVybDVlVk5udEZMR2hjRkt3a2hoQkRTSnZoWWU4REx6QWxBMVY2VkJ6TCsxT204MzNPU0d6eTJ2MzIzQnAyZkpTNW84QnlxY3pLMHFyT1BUQzVyOUhFYlNpYVhRY0RoWVg2WFVlaHE3Z3dUcnZZM1RDSnBCZUtmSmVMWEo5ZFJWRmxXN3pIdkZqM0c1N2NPNEEzN2JuamY3VlZZR1ZRVkFlQ3h1WGpYcFQvYUdWb2kvQy9OU3dZSklZU28yNzU5TzV5Y3FsNlBMMXk0Z0kwYk55SXFLZ29BTUhic1dJM25QSDc4R0lzWEwwYS9mdjFVbGtRRFZZRXZiVXUzbFpZdVhkb0lNNitpTGJPd3ZzRXNaYlZ1NVo2S1NnOGVQQUNnLy82Z0dSa1pBS0FTaUt3dUlDQUFaOCtleFlvVks3QjI3Vm9ZR2hyaXdvVUxPSERnQU5MVDAvSFJSeCtwUE1hVWxCUWNPWElFZm41KzhQWDExWGtlQ3hZc1FGcGFHalp0Mm9UT25Uc3oxZGdUREN3dEJnQUFJQUJKUkVGVUVoTHcrUEZqVEp3NFVXdlc2SUVEQnlBV2krSG01c1k4SGt0TFM0akZZcXhhdFFxN2QrOUdTa29Lckt5c2RBcm1UcDA2RmF0WHIwWnljako2OSs0Tkt5c3JqVlhSQWVEdzRjTTRmUGl3V3Z1NmRldlF1M2R2SFI4OWFXa1VyQ1NFRUVKSW0zQ3pJQTEzQ2graHAyVjd4R1Rmd2lPUmJ2c09mdlBnVklQSGJtaXdjdTZOeUxvNzZVR1haZVZGbFdXTlBtNWpTUzNOUVQ5ckQ3VjJCWUNVNGl5Y3pVbkNoYndVbE1zcUcyVThCUlE0azVPRWkvbjM4WjdyUUl4MjZnTU9pdzJSdEFMZnBmM2VLR01RUXNqTDROaXhZemgyN0JqZWV1c3R1THE2TXNFOUF3TUQ3TjI3Rjl1MmJZT3pzN1BLT1dscGFWaThlREU2ZHV5SXBVdVhnc1ZTM2VoajBhSkZHREpraUVweG11cG16SmlCVWFOR3FSVzBVV2JtMVVkWldSa2VQSGlBKy9mdjQ5NjllMGhPVHNhTUdUUFVsZy9ySWlFaEFYdytIeDRlcXE5ckowK2VoTG01dWQ0VjBPL2R1d2NMQ3d0WVdscHFQTTdoY0JBYUdvcDU4K1poNGNLRnFLeXNSRVpHQm5yMDZJRWxTNWJndGRkZVkvcUtSQ0tzV2JNR0ppWW0rT3l6ei9TYWgwQWdRR2hvS09iTW1ZT3dzREJzMmJJRlhDNFhKMDZjQUl2RjBwcHRtcGFXaHRPblQyUENoQWtxVmNJTkRBencxVmRmWWM2Y09kaS9mejl1M0xpQm5qMTc2alFYZjM5L25EaHhBbmZ2M3NYNzc3OFBvS3A2ZTAzRGh3L0hSeDk5aFBIang2c2RveUk3YlFzRkt3a2hoQkRTSnNnVWNvU25ST01ycnpINDhkR0ZscDVPblJvcjBOYmMxMjRPeHg1ZlFWOHJkM1F5ZFVDRnZCSkpSWm00V1ppT2Eva1A4VnhTMm1Uamxzc3FzVC85RDV6TlNjTE1qa1B3Vzg1ZDJyZVNFRUowSkpQSnNHblRKbHk3ZGcxZVhsNHExYjE1UEI2NFhDN216NStQd01CQVRKdzRFU3dXQ3hjdlhzUzZkZXZRclZzM0xGdTJERHdlVCtXYWdZR0I2Tml4STRDcUlpaWE5bWlzbVluWkVKbVptVmkyYkJtZVBIa0NoVUlCR3hzYmRPdldEZSsvL3o3Njl1MWJyMnZldUhFRG5wNmVLbnR6SGo1OEdJbUppZmpQZi80RERvZFR5OW1xcEZJcHJsMjdobGRlZWFYV2ZtS3hHT3ZYcjBkSVNBaXlzN01SRUJDQVdiTm1xWDEvSXlJaWtKMmRqZVhMbDJ2TVlKVEw1U2d1TGxZTElDdTFiOThlYytmT3hkNjllNUdabVFrek16TmN2SGdSUGo0K1RLWmxUVHQzN29SQUlOQ1l3ZXJoNFlIUTBGQ3cyV3hFUlVYcHZLVkFabVltVWxOVHdlUHhzSFBuVHVUbDVlR2RkOTVSS2R5a3hHYXo5ZnFlazlhSmdwV0VrR1lubFVyeDZORWo1T1hsUVN3V1F5YVR0ZlNVU0RQZ2NEZ3dORFNFcmEwdDJyZHZyL0lISFNHNkVra3JzT3p1TVNpZ3FMWGZ4SXViRzNYY3NlYzM2TlcvWEZhSnlaZTJOdW9jcW12S2F6Y0hCUlRZbUJJRFN3TVRQQ3g1Q3BsQzNxempaNVk5eDMvdkhtM1dNUWtocEswTEN3dkRqUnMzTUcvZVBQVHYzeCtWbFpXNGZmczJ6TTNOd1dLeDhQSEhIOFBXMWhZUEh6NUVZV0VoRGh3NGdOallXSXdlUFJwejVzelJtTmsyWmNvVTVyYUppWWxLSnA0bXhjWEZNREF3QUkvSFExSlNFZ0NvQmVocTQrRGdBRzl2YjB5Y09CRTllL1pVQ2JocFcxYXM3VmhBUUFCR2p4Nk52THc4WnEvTDU4K2ZZOCtlUFRoNzlpeDY5ZXFGaVJNbjZqdzNBUGp0dDk5UVVsSUNmMzkvcGswdXIzcU52SGZ2SG03Y3VJRUxGeTVBSkJMaDU1OS9Sa1JFQkNJaUloQWRIWTF6NTg1aDBLQkI2TnUzTHp3OFBHQm5aNGVaTTJmQzA5TVRmbjUrelBVMmI5Nk1vcUlpOFBsOFpHVmxRU2dVMWxwRmZ2anc0WGoxMVZkaFltS0M3Ny8vSGpLWkRLTkhqOWJhUHlRa0JPbnA2VWhOVFlXUmtSRnUzYnFsc3J6ZTE5Y1h3Y0hCc0xlMzEybFplbTV1TGtKRFF5RVFDTEI3OTI1bW1mZmh3NGZScFVzWGVIaDR3TmJXRm9hR2h2ajAwMC9CWnJNUkd4c0xoVUlCbVV3R3FWU0t5c3BLU0NRU0RCOCtISFoyZG5XT1NWb2V2Vk1raERTcmdvSUMzTHQzRDliVzF2RHk4b0tKaVFsOTh2V1NrTWxrS0MwdFJYWjJOcTVjdVlLdVhidHEvRFNVa0xyVUZhZ2tiVU5PdVJBNTVjS1duZ1loaEJBZDllN2RHK1BIajhmUm8wZXhhZE1tQUZVRmEyYlBuczMwVWU1WkdSNGVqcXRYcjJMcDBxVmFpN0RVeCtIRGgzSHMyREhtZnMrZVBmWGFaNUxMNVdMQmdnVWFqOVZWOGJzbU56YzNaR1Zsd2NEQUFGMjdkZ1ZRdFRUNTdObXpHREprQ09iUG42LzNoL05Iamh5Qm5aMGRCZ3dZd0xUZHYzOGZRTlZ5ZVQ2ZkR4OGZIMmFwdDRtSkNiNzY2aXU4Kys2N09IYnNHT0xpNGhBVEV3Tm5aMmZzM0xrVGxwYVdhaFc3UlNJUkxsMjZ4TngzY25LcTg3R2JtSmhBSnBQaDVNbVRzTGUzUi8vKy9iWDJOVGMzUjY5ZXZUQnQyalE4ZS9ZTUFGU1dqR2RsWmVIeDQ4ZjQ0b3N2ZEhvZnVIejVjaFFWRldIOSt2Vm8xNjRkUHZ2c00weVlNQUZuenB4QlltSWlMbCsrakpLU0VraWxVaWdVVlg4akt2K3R6dDdlSGxPblRxMXpQTkk2c0JTYWZvcUVFTklFQ2dvS2tKeWNERzl2YjYxN3NKQ1hRMkZoSVpLU2t0Q3RXemNLV0w0RTlNMUtKS1F0MDJVL1VVSUlhYWhMbHk3aDh1WEwrUHp6ejV0OWJLRlFpSktTcWkwMHJLeXNZR1JrcExHUFhDNnY5OS84eTVZdHc5aXhZOUdyVnkrVjlveU1EQ1FtSmdJQVRFMU5NV0RBQUJnYUd0WnJqTVlpRm92QjVYTEI0L0dnVUNpWTl6dDFuYU5jT2wvZDFhdFhVVjVlcmhMZ2pZK1BSMHhNRE41NTV4MzQrdnJXV3MyN3JLd01pWW1Kc0xlM1I0Y09IYlQyVXlnVVVDZ1VZTEZZV3BlQTE1U1hsNGRUcDA3QjA5TVQvZnIxcTdOL2RuWTJSQ0lSREEwTjFmWXhmZlRvRWRxM2I2OTJ6cWxUcCtEbDVRVTNOemVtN2VyVnE3Q3hzV0cyQzlCSDllQ2xQbytWTkQxV0hUOE1DbFlTUXBxRlZDckZsU3RYMEsxYk53cFVFZ0JWQWN2azVHUU1HRENBbG9TLzRDaFlTVjRtRkt3a2hEU0hsZ3hXRWtKSVE5VVZyS1J5U0lTUVp2SG8wU05ZVzF0VG9KSXdMQzB0WVcxdGpVZVBIclgwVkFnaGhCQkNDQ0dFdEJJVXJDU0VOSXU4dkx4YU4yNG1MeWRIUjBmazUrZTM5RFFJSVlRUVFnZ2hoTFFTRkt3a2hEUUxzVmhjWjNVLzh2SXhNVEZCV1ZsWlMwK0RFRUlJSVlRUVFrZ3JRY0ZLUWtpemtNbGtWUFdicU9Gd09KREpaQzA5RFVJSUlZUVFRZ2doclFRRkt3a2hoQkJDQ0NHRUVFSUlJYTBDQlNzSklZUVFRZ2doaEJCQ0NDR3RBZ1VyQ1NHRUVFSUlJWVFRUWdnaHJRSUZLd2toaEJCQ0NDR0VFRUlJSWEwQ0JTc0pJWVFRUWdnaGhCQkNDQ0d0QWdVckNTR0VFRUlJSVlRUVFnZ2hyUUlGS3draGhCQkNDQ0dFRUVJSUlhMENCU3NKSVlRUVFnZ2hoQkJDQ0NHdEFnVXJDU0dFRUVJSUlZUVFRZ2doclFJRkt3a2hoQkJDQ0NHRUVFSUlJYTBDQlNzSklZUVFRZ2doaEJCQ0NDR3RBZ1VyQ1NHRUVFSUlJWVFRUWdnaHJRSUZLd2toaEJCQ0NDR0VFRUlJSWEwQ0JTc0pJWVFRUWdnaGhCQkNDQ0d0QWdVckNTR0VFRUlJSVlRUVFnZ2hyUUlGS3draGhCQkNDQ0dFRUVJSUlhMENCU3NKSVlRUTBxUUVIRjVMVDRHUVprSFBkVUlJSVlTUWhxTmdKU0dFRUVLYVZEdUJSVXRQZ1pCbVFjOTFRZ2doaEpDR28yQWxJWVRVMDU5Ly9vblEwRkJVVkZRMCtGcm56NS9INk5Hak1YUG1URWlsMGxyN0toUUt6SjQ5RzZOSGowWjhmSHlEeHlha3FmV3o5bWpwS1JEU0xPaTVUZ2doaEJEU2NCU3NmSWs5ZnZ3WXdjSEJ1SExsU2t0UHBjWEV4Y1hoeG8wYnpUSldlSGc0cmwrLzNpeGprYVluRkFxeGRldFdYTGx5QlZ1M2JtM1F0U29xS3JCNzkyNlVsNWRqMnJScDRISzV0ZlkvZi80OEhqNThDQk1URXd3ZVBMaEJZeFBTMk9SeU9ZcUxpL0hreVJNa0pTWGh3b1VMTUxpYkQyTlo3YzlyUXRvNlc3NFozbkgyYWVscEVFSUlJWVMwZWZUT29SVktTRWhBV2xwYXZjLzM4UEJBang0OTZ1eG5hbXFLdkx3OHJGMjdGcnQzNzRhOXZiMU8xeDg2ZEdpOTV3WkFMUlBzekprejliNldzYkV4Qmd3WVVPL3p6NTA3aDZ5c0xFUkdSb0xENGFnZGwwcWxFSWxFS0N3c1JHNXVMckt5c3BDYW1vbytmZnJBMzk5ZnI3SGk0dUxnNXVZR0h4OTZJOU5RRFgwT2FxSnZocUs1dVRrV0xWcUVwVXVYSWo0K0hxKzg4a3E5NXhVUkVZR2NuQndZR1JraEtTa0pTVWxKR3Z1OThjWWI2TktsQ3c0Y09BQUFzTFMweFAvOTMvOXB2ZTZNR1RQQTUvTjFta045NW01dmI0K0RCdy9xZlI1NU1TZ1VDcFNXbHFLNHVCaENvUkRGeGNVb0xpNUdTVWtKNUhJNUFJREZZc0hNekF5dTlvNllZbXlIUGM4dnR2Q3NDV2s2Y3pzUGh5SEhvS1duUVFnaGhCRFM1bEd3c2hYNjQ0OC9FQk1UVSsveng0NGRxMU93MHRMU0VsOTg4UVZDUWtKdzY5WXRqQmd4UXVjeEFnTURNV2pRSUwzbWRlTEVDVVJGUmFtMXIxMjdWcS9yVk9maTRsSm5zUExtelp0WXRHZ1JwazZkaWlsVHB1RHAwNmZNTVQ4L1ArellzUU0zYjk2RWc0TUQwMjVyYTRzeFk4WXdiN2lyNC9QNUVJdkY4UGYzUjNCd01GSlNVdFQ2eE1mSFkvTGt5Y2pQejFkcDM3Tm5EL2JzMmFQU0Zoa1pDUmNYRjUwZUwxRmxaMmNIRm91bDhWaE9UazZkZlJRS0JYSnpjK3M5dm8rUEQwYVBIbzNUcDA5REpCTFY2eHB4Y1hFNGRlb1VBS0NzckV6ajc0aVNoNGNIcmwyN2hveU1EQURBdzRjUDhmRGhRNjM5UC9qZ0E0U0dodUwyN2R1MXprRVpxT1Z3T0hCMGRGUTVscG1acWJXZHZCd3FLeXRSV2xyS2ZDbURrOVdEa2dCZ1ltSUNNek16T0RvNndzek1ER1ptWmpBMU5WWDVJTWl4eUJFUkQwNGpyNks0SlI0S0lVM0NsbStHdVoySG80ZUZhMHRQaFJCQ0NDSGtoVURCeWxhS3grUGg1TW1UYXUwN2R1eEFWRlNVMWl3d1RkbFJmLzc1SjFhdVhGbnJlSnMyYmNLbVRaczBIdE0wbHBXVmxkNEJObk56YzQzdGh3NGQwdXM2MWRXMVhCWUFvcU9qd1dhek1XclVLT1RtNW1MNjlPbHFmWll1WGFwMmpsd3VSMkJnSVB6OC9HQmtaTVI4c2RuLzdwN3c4Y2NmbzdpNDZrMjNTQ1RDbGkxYjRPVGtCQURZdUhFalpESVowM2Y2OU9sNDc3MzM4TlpiYndFQVVsSlNzSDc5ZXYwZk5HRjg5OTEzTUREUW5NV2kvRjJvclk5RUlzR29VYU8wWG4vNjlPazZCK1VpSWlJUUVSRlJhNS9ZMkZpVnVWeTdkZzJiTm0wQ2w4dkZoZzBiNE9ycWlwVXJWNko5Ky9hWU0yZU8ydmwzN3R6QmhnMGJ3R0t4c0hYclZ0alkyR0Rac21VWU5HZ1FKazJhcEhGTU96czdsZDlWYmNGSEFMQ3hzVUZrWktSSzI5Q2hRN1cya3hlSFJDSlJDVWhXLzZxNUo2dXhzVEhNemMzaDRPQUFNek16bUp1YnF3VWx0ZWxwMFI1YitnVGkxeWZYY2UzNTMzaFdYb1J5V1dWVFBTeENtb3lBdzBNN2dRWDZXWHRnakxNUGpDaWpraEJDQ0NHazBWQ3c4aVV5WWNJRWpRRUtiZjc0NHc4a0pDUm9QRlpRVUtCM1pwVlFLTlRZYm10cnE5ZDE5SkdYbDRjclY2N0ExOWNYTmpZMkFLb0NSai84OEFQR2pCa0RLeXNycHUrVksxZVFtWm1KZ0lBQUpsdkkwZEVSYm01dVdxL2Z2WHQzQUZVWmVzdVdMUU9QeDhPeVpjdVljMnN5TnpkbkFrY0ZCUVdOOGhoSjA3TzN0OWNhOE5TRnB0K1ZzMmZQSWp3OEhES1pETUhCd2VqV3JSdkt5c3FRazVPRDI3ZHZ3OWJXRmhNblRnUUEzTDE3RjhlUEg4ZXdZY05nYVdtSmdRTUh3c3ZMQzBLaEVJV0ZoWWlNakVUbnpwM1J1M2R2dFhFV0xseW9jbDliOEpHOHVCUUtCU29xS2xCV1ZnYXhXSXl5c2pLVnI5TFNVa2drRXBWempJMk5ZV0ppQW1kblo1aVltREJmeHNiR09nVWxhMlBFTWNEazluNlkzTjZ2UWRjaFRTTWpJd1BYcjEvSDRNR0RtL1QxbVJCQ0NDR0VFRzBvV1BrU0dUaHdJTHk5dlhYdS8vanhZNjNCeW4zNzltSGZ2bjJOTkxPbUV4TVRBN2xjam9DQUFLYU56V1lqSVNFQmQrN2N3Y2FORzhIaGNKQ2ZuNC93OEhBNE9qcGk5T2pSZW85ejlPaFJYTDU4R2FHaG9YQjJkdGFhZGFacEdiZ3kwL1BRb1VQMHhyQ1ZXcnAwS2J5OHZPcDl2cWJudytYTGx5R1ZTakYxNmxUbStXbGtaSVRRMEZBRUJ3Zmp1KysrdytEQmcyRm5aNGVmZi80WkZ5OWVoS21wS1RadjNneExTMHNBVmNIdnhZc1hZK0hDaGZqMjIyODFCaXZKaTAwWmlDd3ZMMGQ1ZWJsYUlGSVpuS3k1cFFXWHkyV3l4VjFjWEdCaVlnSlRVMU1tSUZrOWc1eThYRnhjWEpDUWtJRFUxRlI2VFNLRUVFSUlJUzJDZ3BXdGxGd3VSMXhjbkZyNzQ4ZVBBVURqc2VhMFlNRUNsVDB1bnoxN2hveU1ESlg5SXlzcUtuRDc5bTEwNmRLRkNhNDBKNmxVaWxPblRzSFoyUm12dlBJSzA4N2xjckY0OFdLRWhZVWhQejhmTmpZMldMVnFGU3d0TFJFV0ZnYUJRQUN4V0t6ek9JbUppWWlNak1TNGNlT1lmVHcxWmExcFd3WWVGaFlHQndjSGxTeFA4dUw3L1BQUDBhTkhEN1hndUllSEJ6NzU1Qk00T0RqQXpzNE9BREJ6NWt4Y3Zud1pjWEZ4ZU8rOTkyQm9hTWowNzlHakIyYk1tTkVvVmNGemNuSTBCbGExdFpPbW9WQW9JSkZJbUFCazlXQmt6UytKUkFLRlFxRnlQb3ZGZ3FHaElZeU1qR0JsWlFWbloyY1lHUmt4YlVaR1JnM0tGQ1l2Tmc2SEF6YzNONlNtcHFLaW9rTG5JbDJFRUVJSUlZUTBGZ3BXdGxJeW1Remg0ZUZhajlkMnJDVmN1blFKTzNmdVZObmZzcWlvQ0tHaG9WaStmRG44L05TWCt4MDdkcXpSeHZmeDhWRmJybjMrL0hrVUZoWmkwcVJKVElHVm1nR1hxVk9ucXR3Zk4yNGNBR0Q1OHVVNmpWdFFVSUN3c0RCNGVYbGg1c3laVEx1Mi9UdzFMUU4zY0hDZ0FqdjFGQlFVcExWNGppNTlhZ1o1bXBOQUlNQ2VQWHZ3elRmZjZIWGVmLzd6SDQzdGUvZnVWYm12YjNWemdBcnNORGFGUW9IS3lrcElKQks5dnpROU56a2NEZ1FDQWZoOFBveU5qV0Z0YlEyQlFLRHlaV2hvQ0VORHd6cC9Md2lwamJ1N094NCtmSWlNakF4MDZkS2xwYWREQ0NHRUVFSmVNaFNzYktWNFBCNSsrZVVYdGZZOWUvYmcxMTkvUld4c3JNYnphaXNXMHRnMFZjTFdsSDFWTS9DbkRLTFVYQTdkRU9ibTVtckJ5dWpvYVBENWZBd2JOb3hwcTVueEtKRklJQmFMMVlyL21KcWFBZ0JXcjE2TjFhdFhheHh6eG93WnNMS3lRa0ZCQWNSaU1iTy9JQUFjUDM1YzUycmdwUDZlUEhuU0tIMWFXbU1HcTU4OGVWTHZJT3pMV21CSG9WQkFKcE5CTHBkRExwZERKcE5CSnBOQktwWFcrbFZaV1ZucnNjcksyZ3ZIOEhnOEdCZ1lNRi9LakVjREF3T1ZBQ1NmejRkQUlBQ1B4MnVtN3doNTJabVptY0hXMWhaLy8vMDNPbmZ1VE1GdlFnZ2hoQkRTckNoWTJRckpaRElvRkFxTnkvU1UrNGpWWnduZnBVdVhrSkdSb1hQLzlQUjByY2ZZYkRaQ1FrS1lvZ3p4OGZINDhjY2ZWUUlhK2ZuNStQTExMeEVjSEt5eURGdEpsOHd2WlRWbWZiUEUwdFBUa1pTVWhCRWpSc0RFeElScHJ4a1Vpb21Kd2RhdFc5V3VyMXdHSGhRVWhQNzkrek56bVR4NU1oT2tzYkN3UUhGeE1SWXNXTUNjZCtuU0pXYWZ6N3FxZ1dkbFplSFhYMytGUUNEUTY3R1JmOVdzcmwyZDh1ZFVXNSs2cW9FM2w4WXNkak42OUdpVWw1YzMydldhVTNKeU1oUUtCUk5zVmQ2dXozMWw4TEZtRUZMVHYvVUo3bks1WExVdlpjQ1J4K014OTdWOThYZzhDZ0NSVnExejU4NjRlUEVpbmp4NVF0bi9oQkJDQ0NHa1dWR3dzaFdTeVdTTnVrZVVNcnVuTVpaZFM2VlNBRlhCU250N2U2YmR3c0lDZ0dvd1VCa2dzcmEyMXVtTlRseGNIUHo4L0dCc2JGeHJ2NHNYTDhMYjIxc3RHN0s2Nk9ob0FGRGJEMUFpa1NBbko0ZTVYMWhZQ0VCOVNhdTF0VFVBd003T1RtWHVGaFlXS3ZjVkNnV2NuWjJacXVESnljbk1jdG5xM3g4bFUxTlQ1cmlqb3lOOGZId2FYTWhpNDhhTkRUcS9PUmtaR1dIZ3dJRU51a2Ixd0ZKTEx1TnViRFdYY2V0RElCQ29iV21nZFAzNmRTeFpza1NscmVZZWxQVlpNdDRVN3QyN0J4YUx4WHdCVUxtdlR4dUh3d0dielFhYnpRYVB4Mk51VjIrdjdUYUh3OUVZa09UeGVPQndPQlJvSkM4OEJ3Y0htSnFhNHNHREJ4U3NKSVFRMGlqdTNMa0ROemUzV3QvSGFmUFRUeitocEtRRTQ4ZVBaMWJCdlF3eU1qSmdZMk9qa29CVFUzRnhNYkt6cytIcDZkbU1NM3R4eE1YRndjcktDbjM3OW0zeXNjTER3ekY0OEdENCtQZzArVmh0SFFVcld5R3hXQXcybTQwLy8veFQ3VmgyZGpZQWFEeW1UV2xwS1lDcVlFajc5dTExUG0vSGpoMklpb3BTYVZObVVoWVhGNnNFK0lxS2lnQ29CdjJVUzZDZlAzK3UwczdqOGRDdVhUdVY2OTY2ZFF2aDRlRjQrdlFwUHZ6d1E2MXpTazlQeDRvVks5Q2pSdytzVzdkT1k2Q3ZyS3dNWjg2Y2dhZW5KenAxNnFSeUxEVTFGWjkrK3FuYU9jcUszRXBIamh3QlVIY0c2NEVEQjNEdDJqWHMzNytmdWI2N3V6c0FZUGp3NFdyOTkrN2RxeGFVNnQrL1AxYXRXbFhyT0xYeDlmV3Q5N25GeGNVUUNvWE44a1kwTFMydFVjYXBXZFc0S1NtRDgyRmhZVTFTa0dUbnpwMU13Rlg1bktzUE16TXpKbGo1N2JmZnFnUnhEUTBOVmI3djJ2YWdCS3ArWjJ2K0x0VFczdGdtVEpqUTVHTVFRblREWXJIUXVYTm4zTHg1RTNsNWVWUVpuQkJDQ0FEZHR3S3ErV0g0a3lkUDhOLy8vaGQ5Ky9aRmFHaW9YbVBLNVhJY1Bud1k1dWJtQ0F3TTFPdGNUVkpUVTVHYW10cWdhN2k3dThQRHd3T0E1cVFnUjBkSERCdzRVT2YzTGh3T1I2MU5KQkpoNGNLRnNMS3l3dHExYTdVV1pJMklpTURaczJleFpNa1MrUHY3MXptV1FxR0FXQ3lHU0NSQ1dWa1pTa3RMbWEvaTRtTG1QV0pSVVJFS0N3dFJVRkNBN2R1M3F3U0pHN29sVk0zbng1a3paK3A5TFdOalk1VkN2L282ZCs0Y3NyS3lFQmtacWZIbklKVktJUktKVUZoWWlOemNYR1JsWlNFMU5SVjkrdlRSNmZ0ZFhWeGNITnpjM0NoWXFRTUtWclpDSlNVbEtDa3B3Y3FWSzdYMnFlMVlUYytmUHdmd2IvYWpyajc1NUJNRUJRV3B0QlVYRndNQWR1M2FoVjI3ZHFtZG95bWdzVzNiTnBYN0xpNHVLc3RlS3lzcnNYMzdkdGpaMmVHOTk5NnJkVTRkT25SQVVGQVFkdTdjaVQxNzltRFdyRmxxZmVMajR5RVdpeEVRRUtCMnpNdkxDL0h4OFpETDVXQ3oyVnFYZ2FlbHBRR28rM3MyYU5BZy9QTExMMGhKU1lHVGt4UFMwOVB4OXR0dkF3QVR3RlQ2OE1NUE1XblNKSlVxNmdBYXZBeThvWm1LemFXc3JLeFJncFhLQUNLTHhXcnlpc1lpa1FnQVZMSnhHNU96czdQS2ZZRkFnQk1uVHVoMWpacC9LQ2dyaUN0NWUzdXIvTDVwMjRNU3FNcnExbFE0UjFzN0llVEYxcjU5ZXlRbEplSEJnd2NVckNTRUVNTFl2SG16eGcrK2dhcmttdm56NTZ1MENZVkNoSWFHd3NqSUNIUG56bFhyWDFQTmE5KzZkUXRDb1JDelo4OXVsTlV0Rnk5ZXhJRURCeHAwamZmZmY1OEpWbXFxU1RCZ3dBQmN1blFKY1hGeE9sMVAwMG9uWTJOakxGaXdBQ3RYcnNUOCtmT3hZY01HdGRmank1Y3Y0K3pacytqVnF4Y0dEUnFrOGRxLy9mWWI5dS9mai9MeWNvakZZbFJVVkdqc3grRndZR0ppQWxOVFU1aVptY0hNekF5T2pvN3c5UFJFZVhtNVdrWnJZR0NnMWpHMU9YSGloRnBDRkFDc1hidFdyK3RVNStMaVVtZXc4dWJObTFpMGFCR21UcDJLS1ZPbTRPblRwOHd4UHo4LzdOaXhBemR2M29TRGd3UFRibXRyaXpGanhtZ01PUFA1ZklqRll2ajcrMnVzNVFGVS9VeDFyV01SR1JsSksxbHFvR0JsSy9UOCtYUDA2dFVMSVNFaGFzZjI3ZHVIbUpnWS9QVFRUeHJQSFQ5K3ZGcGJabVltakl5TTlFNjNWeTZsckM0M054ZEFWZFpscDA2ZGNPclVLV3phdEFuUjBkRXdORFJFVkZRVURoNDhpTjI3ZDhQR3hvWTVUNkZRNEk4Ly9vQ3ZyNi9hRXZlREJ3OGlNek1USzFhczBDbHc5KzY3N3lJbEpRWEhqeCtIbDVjWFhuLzlkWlhqMGRIUk1ETXpVMnRYeXN2TFEzQndzTXIzTnljbkIyRmhZWmc5ZXpZOFBUMlJsWlVGQUdvWm9EVjE3OTRkcnE2dStPbW5uOUNuVHgvSTVYTDQrdnBxZk5IVnByeThIQlVWRlkyNjlQOUZwdHhQVkNBUU5QbFMzTEt5TWdEQUR6LzhvQllFMUVkYktVWmpiMitQZ3djUHFyUU5IVHBVYXpzaDVNWEc0WERRc1dOSDNMdDNEeVVsSlMvVnNqdENDR2tyRkFwRnMyOVBZMkppb3ZXOXBUSzVSYW0wdEJSTGx5NUZVVkVSTm0zYUJFdExTNVhqbWxiVnhjZkhhL3hiYzgyYU5WaXpabzFhZTFSVVZLM0xwTFdwNzFaSW11WVdHQmlJS1ZPbUlDa3BDZlBuejRlSGh3ZTh2YjNSc1dQSGVvMmhOSERnUUh6NTVaZFlzMllOOXUzYmh5KysrSUk1cHZ5ZTJ0dmJJeVFrUkdOV0lBQjA3ZG9WdzRZTmc2R2hJUXdORFdGa1pBUmpZMk1VRmhiaXUrKytRMmxwS1RadjNxeTJLckV1VmxaV2VnZll0RDF2RGgwNnBOZDFxdU55Nnc1clJVZEhnODFtWTlTb1Vjak56ZFdZWkxWMDZWSzFjK1J5T1FJREErSG41d2NqSXlQbXEvb0t6NDgvL3BoNTNvdEVJbXpac2dWT1RrNEE2cTVqa1pLU2d2WHIxK3Yvb0Y4Q0ZLeHNaYVJTS1o0K2ZZcGV2WHBwL0VWV1ZvUFZKL0NZa3BMUzRQOGtsWlFGZXFvSElxc0xDQWpBMmJObnNXTEZDcXhkdXhhR2hvYTRjT0VDRGh3NGdQVDBkSHowMFVjcTJaTXBLU2s0Y3VRSS9Qejg5RnJPdkdEQkFxU2xwV0hUcGszbzNMa3o4d2xJUWtJQ0hqOStqSWtUSjJyTnVqdHc0QURFWWpIYzNOeVl4Mk5wYVFteFdJeFZxMVpoOSs3ZFNFbEpnWldWbFU3WnFGT25Uc1hxMWF1Um5KeU0zcjE3dzhyS1Ntc2c1L0Rod3poOCtMQmErN3AxNjlDN2QyOGRILzNMVGJtdFFVVkZoVTVMazRPQ2dyVCtBVmZibnBjU2lRUlNxUlFzRm92Wnc3UytsRXRkNnFybUxKVks4ZDEzM3pWb3JQcjY1cHR2OUtvMnJXOS9Ra2piNU9IaGdaU1VGRHg0OEFCOSt2UnA2ZWtRUWdqNWgvSzlqbEFvMUhzRlhVUE5uRGxUcDM3UG56L0hraVZMa0p1Yml6VnIxcUJEaHc0YSt5MWN1QkQrL3Y3NC9mZmZzV0hEQnFaOSt2VHBlUFhWVjdWZS84NmRPOWk2ZGF0K2s2K2hvS0NBV1UybGk3cUNjemR1M0FBQURCNDhHTzNidDYvWGE2ZFVLbFhiSXFwYnQyNndzN1BERHovOHdMVGR2SGtUUlVWRkdEeDRNR0ppWWxUNnYvUE9PMHd0Q0VkSFIweWJObzA1cGxBbzhNc3Z2K0RiYjc5RnUzYnRzR2pSSXJWQVpXWm1KbmJ0Mm9XeFk4ZHEzY3V4b0tCQTc5VlhRcUZRWTN0VHJ1REl5OHZEbFN0WDRPdnJ5OFF4WW1OajhjTVBQMkRNbURFcXkrdXZYTG1Dek14TUJBUUVNQm1Wam82T2NITnowM3A5WmYwS2hVS0JaY3VXZ2NmallkbXlaY3k1TlptYm16UFBvNEtDZ2taNWpDOGlDbGEyTXZmdjM0ZFVLbTIwNEdKNmVqcnk4L00xN3A5WUgvZnUzWU9GaFlYYUoySktIQTRIb2FHaG1EZHZIaFl1WElqS3lrcGtaR1NnUjQ4ZVdMSmtDVjU3N1RXbXIwZ2t3cG8xYTJCaVlvTFBQdnRNcjNrSUJBS0Vob1ppenB3NUNBc0x3NVl0VzhEbGNuSGl4QW13V0N4bUtYWk5hV2xwT0gzNk5DWk1tS0R5Nlp1QmdRRysrdW9yekprekIvdjM3OGVOR3pmUXMyZFBuZWJpNysrUEV5ZE80TzdkdTNqLy9mY0JBUC83My8vVStnMGZQaHdmZmZTUnh1elhoaGJaZVprbzkwZVZ5K1U2dlRnK2VmS2tYdU1vejdPMHROVDZLYVd1ZEYwZUlaVktHL1NwWWtONGVYazFhWDlDU052RTUvUGg1dWFHUjQ4ZXdkdmJtMVlCRUVKSUs2RU1ndVRtNWpaN3NITDc5dTFNNWxoTldWbFptRHQzTGg0K2ZJZ2xTNWFBeCtOaDgrYk5UTEJIS0JTcUpkNXd1VndZR0Jpb1pjalZWYWhWdVJxdUlmYnMyYVBYZm9sMVpXTmV2MzRkN3U3dWV0V0txS215c2hMNzl1MVRhMDlLU3RMWS85eTVjMnB0Yjc3NXBzYkN0UWtKQ2RpNWN5Znk4dkl3WThZTUJBUUVxTHpYa1VxbE9INW9mYTNsQUFBZ0FFbEVRVlQ4T0E0Y09BQmpZMk5tcFprbSsvYnQwempQMWlZbUpnWnl1VnhsbXpnMm00MkVoQVRjdVhNSEd6ZHVCSWZEUVg1K1BzTER3K0hvNktoV3FGY1hSNDhleGVYTGx4RWFHZ3BuWjJldENVeWFsb0VyazNBT0hUcEVXKy84ZzRLVnJjd2ZmL3dCQUhqbGxWY2E1WHJLUFRMOC9Qd2FmQzJwVklwcjE2N1ZPVGV4V0l6MTY5Y2pKQ1FFMmRuWkNBZ0l3S3haczlTeXNDSWlJcENkblkzbHk1ZHJmSUdWeStVb0xpN1dtaFhYdm4xN3pKMDdGM3YzN2tWbVppYk16TXh3OGVKRitQajRxT3cxVWQzT25Uc2hFQWcwN28zcDRlR0IwTkJRc05sc1JFVkY2VnhRSkRNekU2bXBxZUR4ZU14Ly9PKzg4NDdHRFpDVmxZWkovU24zait6VHAwK3RlNXNvWHh4aVkyTzFadGxLSkJLTUdqVks0ekhscHRzTldmNnRyL3JzV2JsMTY5WUc3M3NhR2hwYTZ4OTd0UlhZMGJUM0pTSGt4ZEs1YzJla3A2Zmp3WU1IVFBZQUlZU1FsdVhnNEFCYlcxdGN2WG9WSFR0MmJOYjNHRFgzbmRURXhjVUZyNy8rT3FaTm04WUVKd3NLQ3ZESko1OWc1TWlSdFJaVmJVNkxGaTNDb2tXTFZOcCsvdmxuN055NVUrOWw0Z1VGQlhqNDhDRm16SmlCMHRKU3BqaXRycFR2SHcwTkRXc2RlK2pRb1JnMGFKRE9oWW9VQ2dVdVhicUVreWRQNHZyMTYvRHo4ME5RVUJEWWJEWXVYNzZzVWx6bjh1WExlUFRvRVVhT0hJbVBQdnFvMXVYMUN4WXNVS25IOE96Wk0yUmtaS2pzSDFsUlVZSGJ0MitqUzVjdVdoT2VtcEpVS3NXcFU2Zmc3T3lzRXNmZ2NybFl2SGd4d3NMQ2tKK2ZEeHNiRzZ4YXRRcVdscFlJQ3d1RFFDQmd0aC9UUldKaUlpSWpJekZ1M0RnbVVVWFQreVJ0eThERHdzTGc0T0NndFlqU3k0aUNsYTFJY1hFeFRwOCtEVTlQVDYwYkZsZW5YTUtxRE9iOTlkZGZBUDVkYWxwUVVJRFkyRmg0ZW5veW0vODJ4RysvL1lhU2toS1ZpbGZLMU9oNzkrN2h4bzBidUhEaEFrUWlFWDcrK1dkRVJFUWdJaUlDMGRIUk9IZnVIQVlOR29TK2ZmdkN3OE1EZG5aMm1EbHpKanc5UFZVQ3FaczNiMFpSVVJINGZENnlzcklnRkFwci9WNE1IejRjcjc3NktreE1UUEQ5OTk5REpwUFYraWxJU0VnSTB0UFRrWnFhQ2lNakk5eTZkVXNsUzhUWDF4ZkJ3Y0d3dDdmWGFWbDZibTR1UWtORElSQUlzSHYzYm1hWjkrSERoOUdsU3hkNGVIakExdFlXaG9hRytQVFRUOEZtc3hFYkd3dUZRZ0daVEFhcFZJckt5a3BJSkJJTUh6NjhXUU5qYmRXalI0OEFRR3RBdXJFb2c1WGR1blZyMG5HcXE4OHljRE16TXdEQWQ5OTlCejZmejJUMzZrb29GT0xaczJlMVpxbFNnUjFDWG02bXBxWndjWEhCMzMvL2pjNmRPMU4ySlNHRXRBSXNGZ3NqUm96QXdZTUg4ZnZ2djhQZjM3OVpBcGFyVjYrR3A2Y24rSHcraEVJaFpzMmFoUkVqUnVDRER6NEFVQldjU2tsSmdVQWdVQWxxU2lRU3JGaXhBZ0QwWHZXbktVT3ROWDVnZnVYS0ZRREFHMis4Z1JVclZ1RDI3ZHQ2bmE5TGNMUzJiYXkwWWJGWStQNzc3NWtpc2hjdVhNREZpeGRoYW1vS2MzTnpsSmVYSXk4dkR3RFFzMmRQN055NXMxNHJQUzlkdXFRVzVDMHFLa0pvYUNpV0wxK3VNWUZLVXlYMSt2THg4VkZicm4zKy9Ia1VGaFppMHFSSlROeWs1dk5wNnRTcEt2ZkhqUnNIQUZpK2ZMbE80eFlVRkNBc0xBeGVYbDRxV3lSb3l3cld0QXpjd2NHQkN1elVRTUhLVnVUSWtTTW9LeXZEdSsrK3ExUC9pb29LakJrekJqd2VEeHdPaDBuUjl2YjJCbEFWdkJDTHhjd0xSMlBNejg3T1R1V1RrdnYzN3dPbytrU0t6K2ZEeDhlSFdlcHRZbUtDcjc3NkN1KysreTZPSFR1R3VMZzR4TVRFd05uWkdUdDM3b1NscGFWYXhXNlJTSVJMbHk0eDk1MmNuREJ2M3J4YTUyVmlZZ0taVElhVEowL0MzdDRlL2Z2MzE5clgzTndjdlhyMXdyUnAwL0RzMlRNQVVGa3lucFdWaGNlUEgrT0xMNzdRNmNWKytmTGxLQ29xd3ZyMTY5R3VYVHQ4OXRsbm1EQmhBczZjT1lQRXhFUmN2bndaSlNVbGtFcWx6QXVMcGhjWWUzdDd0ZjhraVdiSzVRL3U3dTVOT3M3Tm16Y0JBRDE2OUdqU2NhcHI2REp3WTJOam5ZS1ZsWldWaUk2T3h2bno1NUdZbUlpalI0OXEzUWRYVzRFZFFzakxwV3ZYcnNqTXpLVHNTa0lJYVVWc2JXMHhaTWdRbkRsekJ0bloyZWpmdnovczdlMWhibTdlSkVWM3NyT3o0ZVRraEpLU0VwU1VsQUNvK3B2ODlPblRHREZpQkRPbWs1TVRzck96NGVEZ0FCYUxCYmxjanJDd01EeCsvQmdiTm15QXZiMjkzbU1yTTg4QTZMd0NUbGMxUDVSWGJqdFZzNTNENGRTYVNHTm9hQWlGUW9ISGp4OWo4dVRKVFBaY2RXdlhyc1hBZ1FQMXJxSmRrNzdiaUgzNTVaY29MUzJGbFpVVnpNM05ZV3BxaXNMQ1F2end3dzg0ZWZJazNOM2RFUmdZQ0Y5ZlgxeTllaFYvL2ZXWDFxM1ZxdE5VQ1Z0VGNMbG00RThaME5SVVNiMit6TTNOMVlLVjBkSFI0UFA1R0Rac0dOTldNOUF0a1VnZ0ZvdlYzZzhwQ3d1dVhyMGFxMWV2MWpqbWpCa3pZR1ZsaFlLQ0FvakZZa3ljT0pFNWR2ejRjWjJyZ1JOMUZLeHNSUUlDQXBDZG5ZM0Jnd2RyN2RPN2QyOW1TYXRBSU1Ea3laTlJXRmdJbVV3R0RvZURYcjE2TVJtQkV5Wk1BSmZMaFkrUFQ2UE1iOWFzV1NndkwxZlpTNlI3OSs1NDlPZ1Izbm5uSGZqNittcGNqdHFwVXljc1diSUVaV1ZsU0V4TWhMMjl2ZFpscXlFaElWaTZkQ2xUMVU3WEY5bUNnZ0tNSERrU25wNmVPcDJ6YnQwNmlFUWlHQm9hd3RuWm1XbDNkWFZGUkVTRXhqMUdGaXhZb0xaUDM0Y2ZmZ2diR3h1VlQ1NmNuSngwQ2hCWEQxN3E4MWhmWmtLaGtNa2dWZ2JsbThMRGh3K1JrWkVCRG9mVHJHL0s2N01NWEttMjZ0eGlzUmgzNzk1RlFrSUNnS3JmbDIzYnRqSEhjM0p5OUNyYVJRaDUrVkIySlNHRXRFNDlldlNBZzRNRFRwMDZwVlprcFRhK3ZyNFlPSENnWG1QVnRuUTdNREJRclMwMk5oWXNGZ3RyMXF6QjNidDNzWDc5K25vbkhEUmw1cG0yNEdmTmRoc2JHL3o0NDQ5YXIrUHY3NC9mZnZzTjMzenpEU0lqSXpVbXY2eGR1eFp1Ym00WU1tU0l4bXNJaFVLY1AzOWU2eGpLbFkxUG56NnQ4K2ZkdjM5L1p2L0Q2dTlYOC9MeWNQRGdRWnc4ZVJJT0RnNVl2SGd4WG52dE5lYjlxREtaNGY3OSsvajAwMCsxRnRWa3M5a0lDUWxobHJ2SHg4Zmp4eDkvVkFrRzV1Zm40OHN2djBSd2NMREc3ZVIweVNhZFBuMDZNak16OVY2V241NmVqcVNrSkl3WU1VSmxPWHZONTFGTVRBeTJidDJxZG4zbE12Q2dvQ0FtSVdyNjlPbVlQSGt5ODk3THdzSUN4Y1hGV0xCZ0FYUGVwVXVYbVBkZGRWVUR6OHJLd3ErLy90cmdiYjFlUkJTc2JFWHM3ZTJacWxIYURCZ3dRQ1d6VWRPTGdwS3JxMnVkV1luNjBKU3hPSFRvMEZxREpOVVpHUm1wekYyYitnVHViRzF0OWNvZ3JlMFRNVzJiSVZmZmowT3B0aXpPdWlnZkl3VXBkUmNmSHcrcFZBcDdlM3V0MVFUMW9YeXhyK24wNmRNQWdGZGZmWlg1UkswdGtzdmwrT0tMTDVDY25LenlJc25oY05DdFd6Zm1qMVJkdHAwZ2hCQmxkdVg5Ky9lYk5ldWNFRUpJN1d4dGJURnQyalE4ZmZvVTJkblpPdTJWV0ovQVgzeDh2RTc3K0FrRUFyQllMQWlGUXF4YXRRcloyZG5Zc21VTFhGMWQ5UjZ6UHFwL0tGOWRjSEN3eHZhYVFhcnFlMWJtNU9RZ056ZFg1d1NHR1RObUlDZ29DQmN2WHNTZ1FZT1lmU3o3OXUyckZyd3NLQ2hBU1VtSnl2dlBuSndjblNxYzM3OS9uMW5scU0zcTFhdFZpcldrcEtRZ05qWVd2LzMyR3p3OVBSRVNFb0wrL2Z1RHhXSkJvVkNnb3FJQ1lyRVliNy85TmlvcUt2RHJyNzhpSXlNRFgzLzl0Y3BlaWxLcEZFQlZzTEo2bHF5eURrWDE1NVl5MGFxdVlrbEtjWEZ4OFBQejAxZ2NxTHFMRnkvQzI5dTcxb1NMNk9ob0FGRGJKazRpa1RCMUVBQ2dzTEFRZ0hvbXJiVzFOWUNxR2diVjUyNWhZYUZ5WDZGUXdOblptWG1PSkNjbk0rK3ZOR1VSbTVxYU1zY2RIUjNoNCtOREJYYzFvR0FsSWFSTnFLaW9ZUFkwMGJTa1FwZnoyV3kyeWllRHYvLytPd0NvdEdWbVppSTJOaFlBTUdiTW1JWk11Y1d4Mld6WTJ0cENKcE9CeCtPaFQ1OCtHRFJvRUh4OWZXdmRMSnNRUWpReE5UV0ZxNnNyL3Y3N2IzVHAwb1d5S3draHBCVmhzVmh3ZEhSczhnK2hhMjdqcFVsa1pDUk1UVTB4ZS9aczJOblpZZHUyYlNyQnJvcUtpaVo5RFZFR3FXclNGcXlzemYvOTMvL2g2dFdyQ0E4UGg2ZW5aNTM5M2QzZDRlYm1obXZYcm1IUW9FR0lpNHZEdDk5K2k0aUlDSFR1M0ZtbDc4S0ZDMkZ0YlkzdzhIQ203Zi9idS9PNEt1dTgvK1B2d3puc1IvWk5GRUVSUlREM0JTMVJ4N0xNdER0SDAyYnFsNVZUZDFhYU5kV2tXWms1TGQ1WlRabVdaalhhcEduWm9wRTdwcEthdVlzWWl1S0NvZ0tDSUNMTCtmM2h6YmxGZGtRT3lPdjVlUERROC8xZTMrdjZYRXcxK1BhN2hJYUdhc21TSmVYZS81dHZ2dEZYWDMwbGc4R2dkOTk5dDhRcXdhc1ZCMzQ1T1RrYVBYcTBkWG03azVPVHpwOC9ydzgvL0ZEdnZQT084dkx5ZFBIaXhUSzNLMHRJU05DVFR6NnAxMTkvM1RvcnRqZ016OHJLS2hId2xiVjh2bmdKZEZwYVdvbDJlM3Q3QlFRRWxIalc5dTNiTlgzNmRKMDhlYkxDV2J5SER4L1dhNis5cGc0ZE91aXR0OTRxTStpN2NPR0MxcXhaby9Ed2NJV0ZoWlhvTzNUb2tNYU5HMWRxek5VemFSY3RXaVJKNVI3V1dteisvUG5hdW5XcnZ2amlDK3Y5aTc5WFplM1BPbmZ1WE0yZE83ZEVXOCtlUGZYNjY2OVgrSnpHaHJBU1FJTXdmLzU4cGFlbnk5SFJzVW8vSkYxdDllclZldSs5OTJRMEd1WG82S2lDZ2dMci85RVdMKyszV0N4Njk5MTNWVkJRb01qSXlEcmZsKzNpeFl0Vm5xbGNWU05IamxTUEhqMFVGUlVsRnhlWEVuMkZoWVZWMnVBOE5UVzF3cnJHang5ZnBUMXRBRFI4N2RxMTA5R2pSNWxkQ1FDTjJMeDU4OHFkSlhmbDh0aG5uMzFXSFR0MkxMR04yTEpseS9UNTU1OXI3dHk1MXBsNHRhMjZ5NFVyOHZlLy8xM2p4bzNUZSsrOXAxbXpabFZwVlZ4d2NMQlNVMU5sc1ZpMFlzVUt0V3JWcWxSUUtWMCtPMkhXckZuNjQ0OC9yUDFHbzdIYzJZTDUrZmxhdTNhdEFnTURsWldWcFFVTEZ1aU5OOTZvdEI1WFYxZDE3dHhaWjgrZWxiZTN0OHhtczh4bXMxeGRYZVhpNHFLdFc3ZGFBMWxuWjJlNXVMakl5Y2xKVGs1T09uandvQ1pQbnF4WFhubEZuMzMybVV3bWs3S3lzaVJKczJmUDF1elpzMHM5cjZ4bDlWZlBkZzBLQ2lxeFhEdy9QMThmZnZpaC9QejhOSExreUFyZnAyWExsbnJzc2NjMGE5WXNmZkxKSi9ydi8vN3ZVdGNVendJdTY4K043ZHExMDZwVnExUlVWQ1E3Tzd0eWw0RVhIMGhVMlQrbjBkSFIrdTY3NzVTUWtLQm16WnJwOE9IRDFqOGJGUWVZeFI1ODhFR05HaldxMUtwTmxvR1hSbGdKb0VIbzJMR2psaXhab3IvODVTOVYybCt4ZUxaazhROFV4WCtqVmxoWWFEMk1TcEphdDI2dHA1OSsydnJaMTlkWEpwTkpFeVpNcU0zeXE4UmdNRlQ0dDZNVktlKzA3cFl0VzVhN1pONWdNTlRLM2ovTTBnUWFEMlpYQWdDcWVzQk4xNjVkUzN4T1RFelVSeDk5cEFjZWVLQkVBQlFmSHk4N096dkZ4OGVYZTYrVEowL1dyTmdLV0N3VzVlVGtsR3JQeTh1VEpHVm5aMHVTWG5qaEJUazRPQ2duSjZmUzVjblMveTJUM3I1OXU0NGZQMTd1MW15REJnM1MvUG56dFdqUklrMmVQTG5TK3k1WXNFQ3BxYWw2K3VtbmRmSGlSYzJlUFZzTEZ5N1VxRkdqS2gwN2NlSkVTWmNuUit6WnM2ZkV1UmFuVDUvV2xpMWIxS2xUSjBuU0gzLzhvYUtpSXZuNitxcHo1ODZhT25XcVhGMWRyYUh6NmRPbkpVa2ZmZlNSd3NMQ0ZCTVRveGt6WnVpSEgzNlFzN096bGk1ZHFnVUxGdWpqanorV2o0K1A5VGtXaTBYcjE2OVhyMTY5U3YzOHNHREJBaDA3ZGt5dnZmWmFsWUs3WWNPR0tTRWhRZDk4ODQzYXRXdW52bjM3bHVqLzRZY2Y1T2JtVnFxOTJKa3paL1RVVTAvcHBaZGVzcmFscHFacTJyUnBHanQyck1MRHczWGl4QWxKS2pVRDlHbzMzWFNUV3JSb29TVkxscWhyMTY0cUtpcFNyMTY5bEpLU1V1bDdGTHQ0OGVKMW4zSGMwQkJXQW1nUXVuZnZycGRmZnJuSys0VCs5Tk5QSlQ2M2FkTkd5NWN2VjM1K3Znb0tDbFJVVkNSSFI4Y1NzdzBOQm9PZWUrNDUzWExMTGVYdVhYcTlMRml3UUFhRFFYNStmalVhZitiTW1XcnZkV0puWjFmcU5Ed0FxRXhFUklTT0hqMnFmZnYycVV1WExyWXVCd0JReHo3ODhFTTFhOVpNa3JSeDQwYTk4ODQ3V3JwMHFTVHBubnZ1S1hQTTBhTkg5ZUtMTDZwSGp4Nmx3clVmZnZpaDNLWGJ4U1pObWxRTGxaZVVrWkZSNFN5K3N0NWx6cHc1WlY1Ny9QaHhyVnUzVGprNU9kcTJiWnVHREJtaUpVdVd5R3cyNjlaYmJ5MXpqTE96c3dZUEhxekZpeGZyMUtsVEZZWmlhOWV1MVZkZmZhV0lpQWpkZWVlZGtpNGY1REp2M2p3NU9qcVcrMzIvVW01dXJpWk5tcVE5ZS9ab3hvd1paYTRpS3lvcTBwdHZ2cW5UcDA5cjNMaHhHamh3WUttRGNZNGNPU0pKSllMSUt3MGRPbFJyMTY3VmE2KzlwamZmZkZQT3pzN2F1SEdqNXMrZnI4T0hEMnZNbURFbHZ1OEpDUWxhdEdpUmJyNzVadXRod1ZYeHpEUFBLQ2twU1RObXpGQ2JObTJzcDhYdjNMbFRSNDhlMWIzMzNsdnVFdTc1OCtjck56ZFhJU0VoMXZmeDlQUlVibTZ1WG4vOWRYMzg4Y2RLU0VpUWw1ZFhsV1lBMzMvLy9mcm5QLzlwL2RuSXk4dXIzSlZwQ3hjdTFNS0ZDMHUxdi9YV1cveGNkUVhDU2dBTlJuVlBMTHlhZzRORHBYdU9tRXdtOWVuVDU1cWVVeE5sYmI1Y0hWZHVuZzBBMTVQWmJGWm9hS2dPSFRxazFxMWJ5ODNOemRZbEFRRHF5T0xGaTdWNDhXTGRmdnZ0YXRHaWhYVW1tSU9EZytiT25hc1BQdmlnMUVxaHBLUWt2ZmppaXdvTkRkV2tTWk5LTGFYK3h6LytvUUVEQm1qTm1qVjY4ODAzU3ozemtVY2UwZURCZzBzZGZGazg4NjJtUEQwOXJmc1NWbFY1Szd3TUJvUCsrYzkvU3JvOFNhSmJ0MjVhc21TSjdydnZ2Z3BuQ3Q1OTk5MWFzbVNKdnYzMlc0MGRPN2JNYXhZdlhxdzVjK2JJMTlkWGt5ZFB0bjcvWG5ubEZUM3p6RFA2NktPUGRQandZVDMrK09OeWRuWXU4eDZabVptYU9IR2lFaE1UOWVpamo1YTczWldkbloybVRadW1sMTkrV2RPblQ5ZmV2WHMxYnR5NEVrdjU0K1BqNWVIaElVOVB6ekx2WVRRYU5YbnlaSTBmUDE1Ly8vdmZsWitmcnlOSGpxaERodzZhT0hGaWlUOXI1ZVRrNkkwMzNwRFpiQzZ4MnEwcW5KeWNOSG55WkQzeHhCT2FObTJhM252dlBabE1KdjM0NDQ4eUdBemxibE9WbEpTa0ZTdFdhTVNJRVNWV2lEazRPT2lGRjE3UUUwODhvUysrK0VMYnRtMVR4NDRkcTFSTC8vNzk5ZU9QUDJyUG5qMzZ5MS8rSWtuNitlZWZTMTEzeHgxM2FNeVlNUm8rZkhpcFBnN1pLWW52QmdBQUFLb2xJaUpDSnBOSnUzZnZ0blVwQUlBNlVsaFlxQmt6WnVpYmI3N1IwYU5IUy9UWjI5dGJ0MUw2K3V1dnJZZTFiTnEwU1U4Ly9iUmF0V3FsS1ZPbWxEallVcEpHang2dDBOQlFTWmNQR1NsckQ4UlJvMGFWQ2lwcmc4RmdrSmVYVjdXK3JqN1J1MWl6WnMwMGYvNThmZlhWVjVvNWM2YVdMbDBxUjBkSERSczJyTUlhZkgxOUZSMGRyUlVyVnBSYWtuN3MyREU5Ly96eit1U1RUeFFjSEt3Wk0yYVVtTTNvNXVhbUdUTm1xSDM3OW9xSmlkSEREeitzbUpnWTVlZm5sN3JQVTA4OXBVT0hEdW01NTU3VGlCRWpLcXlwYWRPbSt0ZS8vcVdiYjc1Wk1URXhtakJoZ3RMVDB5VmRYdUsrZGV2V1N2ZXR6czNOMWR0dnY2MmNuQndkT1hKRVE0Y08xWnR2dnFuKy9mdVhDRDVuenB5cGxKUVVUWmd3b2N3WmpFVkZSY3JLeWlwM3I5RGc0R0E5K2VTVE9uWHFsSTRkTzZhMHREUnQyclJKM2J0M3Q4NjB2TnFzV2JQazVPUlU1cXphMXExYmEvTGt5ZXJVcVpPT0hUdW02T2pvQ3QrejJMRmp4M1RvMENIWjI5dHIxcXhabWpkdm5qSXpNMlUwR2t0OFNaZER5YXZialVaamxmWkRiVXlZV1FrQUFJQnFjWFIwVkx0MjdiUjc5MjZkUG4yNnhsdFlBQUFham1uVHBtbmJ0bTBhUDM2OGV2YnNxZno4Zk8zWXNVUHU3dTR5R0F4NjlORkg1ZXZycThURVJHVmtaR2orL1BsYXZueTVoZ3dab2llZWVLTE1tV04vL2V0ZnJiOHZQdmlsSWxsWldYSndjSkM5dmIzMjd0MHJTYVVDMEtxcTdZTXRpNWR4V3l3V2RlN2NXWkdSa1RLWlRNck96cGFycTZ0Mjdkb2xxZlJoS2lOR2pGQzNidDJzc3lJVEV4UDF6VGZmYU4yNmRiSllMTHJycnJ2MDJHT1BsVGxEMDgzTlRkT25UOWVDQlF1MGFORWl6Wmd4US9QbXpkT0FBUU4wNTUxMzZ0aXhZM3I3N2JkbFoyZW5OOTk4VTUwNmRkS2xTNWUwWThjT2VYaDR5R0F3YVB2MjdhVU80blIyZHRZcnI3eWlUejc1UkV1V0xOSFlzV1AxOGNjZjY5ZGZmOVg1OCtmVnYzOS82N1ZGUlVXU0xzKzQzTFp0bXpadTNLaWNuQng5KysyM21qbHpwbWJPbktrZmZ2aEJzYkd4aW82T1ZyZHUzZFM2ZFd2NStmbnBiMy83bThMRHczWHp6VGRiNy9mdXUrL3EzTGx6Y25SMDFJa1RKNVNabVZuaEtmZDMzSEdIYnJubEZwbk5adjM3My85V1lXR2hoZ3daVXU3MUw3MzBrZzRmUHF4RGh3N0p4Y1ZGMjdkdkw3RlhaSzlldmZUVVUwL0ozOSsvU3N2U1Q1OCtyY21USjh2SnlVa2ZmL3l4ZFpuM3dvVUwxYlp0VzdWdTNWcSt2cjV5ZG5iV3VISGpaR2RucCtYTGw4dGlzYWl3c0ZBRkJRWEt6OC9YcFV1WGRNY2RkL0F6MWY4aXJBUUFBRUMxdFc3ZFdvY09IZEt1WGJ0MDY2MjNNaU1BQUc1d1hicDAwZkRody9YMTExOXJ4b3daa2k1dm9YVGw4dVhpdlJPblQ1K3VMVnUyYU5La1NlVWVjbElUQ3hjdTFPTEZpNjJmTzNic1dPTkRTWjU3N3JrYWpacytmWHFGL1FhRFFYLys4NThsWFY0Sy9NNDc3MWo3N096czFLMWJ0eExYaDRXRldROEQvZTIzMzZ5SDRYVG8wRUZqeG94UnUzYnRLbnlleVdUUzZOR2pkZHR0dCttTEw3N1ErdlhydFhIalJvMFlNVUtPam83eTgvUFRxNisrYXQxbjFHUXlhY3FVS1NWbVlKWTF5OUJnTU9peHh4NVRzMmJObEpxYUtuZDNkeTFhdEVoK2ZuNktpb3F5WG5mZ3dBRkpsNWZ6T3pvNnFudjM3dGFsM21heldTKzg4SUtHRFJ1bXhZc1hhK1hLbFZxMmJKbWFOMit1V2JObXlkUFRzOVNKM1RrNU9ZcUxpN04rYnRhc1dibUhGQlV6bTgwcUxDelVUei85Skg5Ly93clBPWEIzZDFlblRwMzB3QU1QNk5TcFU1SlVZc240aVJNbmRQVG9VVDMzM0hQbHpxUzkwcXV2dnFwejU4N3A3YmZmVmtCQWdKNSsrbW1OR0RGQ2E5YXMwZTdkdTYwQmIwRkJnWFhHY2ZHdlYvTDM5OWY5OTk5ZjZmTWFDNE9sck84U0FOU3kxYXRYbDd1NU5CbzMvdGtBR3E1ang0NXA4K2JONnQ2OXUwSkNRbXhkRGdDZ0RtUm1adXI4K2ZPU0pDOHZyMUt6OG9xdktTb3FLbmRmdzhxODhzb3J1dWVlZTZ3blZCYzdjdVNJZFF1U0prMmFLQ29xcXR4OUdzdXpkT2xTZmZmZGQvcmlpeTlxVk52RER6K3NJVU9HV0lQWmFkT21xVisvZmlWbUJ4WTdmZnEwWW1KaVpMRllaRzl2cjI3ZHVxbHQyN1lWM3YvSEgzOVVhR2lvSWlJaWFsVGZtVE5uVkZoWWFKM3BXVlJVVkdwVzY1NDllNVNibXl1THhTSS9QeisxYk5teVN2ZmVzbVdMTGw2OFdDS0FYclZxbFpZdFc2Yi8rcS8vVXE5ZXZTcmNvL1BDaFF2YXZYdTMvUDM5SzN5bXhXS1J4V0tSd1dDbzhsK0duamx6UmpFeE1Rb1BEMWVQSGowcXZUNGxKVVU1T1RseWRuWXV0YzlxY25KeW1RZXV4c1RFcUYyN2RpVis1dG15Wll0OGZIeXMyeGxVeDVYaFpYWGU5VVpncU9SbENTc0IxQWtDS1pTSGZ6YUFobTN0MnJYS3ljblJvRUdEU3V4REJRQUFBSlNsc3JDU0EzWUFBQUJRWXgwN2R0VEZpeGV0eThBQUFBQ0FhMEZZQ1FBQWdCcno5dlpXVUZDUURodzRvT3pzYkZ1WEF3QUFnQWFPc0JJQUFBRFhwR1BIampJWUROcXhZNGV0U3dFQUFFQURSMWdKQUFDQWErTHM3S3liYnJwSnAwNmQwdkhqeDIxZERnQUFBQm93d2tvQUFBQmNzOURRVUhsNmVtckhqaDNLejgrM2RUa0FBQUJvb0FnckFRQUFjTTBNQm9PNmR1MnF2THc4N2QyNzE5YmxBQUFBb0lFaXJBUUFBRUN0OFBUMFZPdldyWFh3NEVGbFpHVFl1aHdBQUFBMFFJU1ZBQUFBcURXUmtaRnlkbmJXNzcvL0xvdkZZdXR5QUFBQTBNQVFWZ0lBQUtEVzJOdmJxMU9uVHNySXlOREJnd2R0WFE0QUFBQWFHTUpLQUhYQ2FEU3FzTERRMW1XZ25pa3NMSlRSYUxSMUdRQnFXZlBtemRXMGFWUHQzYnRYMmRuWnRpNEhBQUFBRFFoaEpZQTY0ZXpzekI5WVVVcDJkclpjWEZ4c1hRYUE2NkJyMTY0eUdBemF1blVyeThFQkFBQlFaWVNWQU9xRXI2K3ZVbEpTYkYwRzZwbVVsQlQ1K1BqWXVnd0ExNEd6czdPNmRPbWl0TFEwSFRod3dOYmxBQUFBb0lFZ3JBUlFKNEtEZzVXV2xzYnBzTERLeU1oUVdscWFRa0pDYkYwS2dPdWtSWXNXQ2dvSzByNTkrM1R1M0RsYmx3TUFBSUFHZ0xBU1FKMHdtVXlLaUlqUTNyMTdDU3loakl3TTdkMjdWeEVSRWV4WkNkemd1blRwSWdjSEIyM1pzb1c5aXdFQUFGQXBnNFZOaEFEVW9mVDBkTVhIeDh2YjIxdUJnWUV5bTgyRVZZMUVZV0doc3JPemxaS1NvclMwTkVWRVJNakx5OHZXWlFHb0E2ZE9uZEtHRFJ2VXBrMGJkZXpZMGRibEFBQUF3SVlNQm9PaHduN0NTZ0IxcmFDZ1FNbkp5VHA3OXF3dVhMakFUSnRHd21nMHlzWEZSVDQrUGdvT0RwYkpaTEoxU1FEcTBQYnQyM1hvMENIMTdkdFhmbjUrdGk0SEFBQUFOa0pZQ1FBQUFKc3JLQ2pRcWxXclZGUlVwSUVEQjhyZTN0N1dKUUVBQU1BR0tnc3IyYk1TQUFBQTE1M0paRktQSGoyVW01dXJiZHUyMmJvY0FBQUExRk9FbFFBQUFLZ1QzdDdlYXQrK3ZZNGZQNjdFeEVSYmx3TUFBSUI2aUxBU0FBQUFkYVp0MjdZS0RBelVybDI3bEphV1p1dHlBQUFBVU04UVZnSUFBS0RPR0F3R2RlL2VYUzR1THZyMTExK1ZsNWRuNjVJQUFBQlFqeEJXQWdBQW9FNDVPRGlvZCsvZXVuVHBralp2M2l6T2V3UUFBRUF4d2tvQUFBRFVPUThQRDNYcDBrV25UNS9Xdm4zN2JGME9BQUFBNmduQ1NnQUFBTmhFU0VpSVdyWnNxZjM3OXlzbEpjWFc1UUFBQUtBZUlLd0VBQUNBelhUdTNGbWVucDdhdW5XcmNuSnliRjBPQUFBQWJJeXdFZ0FBQURaak5CclZxMWN2U2RLbVRadVVuNTl2NDRvQUFBQmdTNFNWQUFBQXNDbFhWMWYxNnRWTFdWbFoycng1czRxS2lteGRFZ0FBQUd5RXNCSUFBQUEyNSsvdnI2NWR1K3JVcVZQYXNXT0hyY3NCQUFDQWpaaHNYUUFBQUFBZ1NTMWJ0bFIyZHJZU0VoTGs2dXFxOFBCd1c1Y0VBQUNBT2taWUNRQUFnSHFqZmZ2MnlzbkowWjQ5ZStUcTZxcWdvQ0JibHdRQUFJQTZSRmdKQUFDQWVzTmdNS2g3OSs3S3pjM1YxcTFiNWV6c0xCOGZIMXVYQlFBQWdEckNucFVBQUFDb1Y0eEdvM3IzN2kwWEZ4ZHQyclJKMmRuWnRpNEpBQUFBZFlTd0VnQUFBUFdPbzZPait2VHBJMG5hc0dHRDh2THliRndSQUFBQTZnSmhKUUFBQU9vbHM5bXNtMisrV1JjdVhOREdqUnVWbjU5djY1SUFBQUJ3blJGV0FnQUFvTjd5OGZGUlZGU1VNakl5dEhIalJoVVVGTmk2SkFBQUFGeEhoSlVBQUFDbzE1bzFhNmFlUFhzcUxTMU5HemR1VkdGaG9hMUxBZ0FBd0hWQ1dBa0FBSUI2THlnb1NOMjdkOWVaTTJlMGFkTW1Ba3NBQUlBYkZHRWxBQUFBR29UZzRHQjE2OVpOcWFtcCt2WFhYMVZVVkdUcmtnQUFBRkRMQ0NzQkFBRFFZTFJzMlZKZHVuVFJ5Wk1uQ1N3QkFBQnVRSVNWQUFBQWFGQkNRMFBWcVZNbnBhU2thTXVXTGJKWUxMWXVDUUFBQUxXRXNCSUFBQUFOVGdFejAxa0FBQ0FBU1VSQlZGaFltRHAwNktEang0OXI2OWF0QkpZQUFBQTNDSk90Q3dBQUFBQnFvbTNidGlvc0xOUytmZnRVVkZTa0hqMTZ5R2cwMnJvc0FBQUFYQVBDU2dBQUFEUllFUkVSTWhxTjJyMTd0L0x5OG5UenpUZkwzdDdlMW1VQkFBQ2doZ3dXMXN3QUFBQ2dnVHR5NUlpMmJkc21kM2QzOWVuVFIwNU9Ucll1Q1FBQUFHVXdHQXlHQ3ZzSkt3RUFBSEFqS0Q0aDNNbkpTZEhSMFRLYnpiWXVDUUFBQUZjaHJBUUFBRUNqa1phV3BvMGJOOHBnTUNnNk9sb2VIaDYyTGdrQUFBQlhJS3dFQUFCQW81S1ZsYVZmZnZsRitmbjV1dm5tbStYbjUyZnJrZ0FBQVBDL0NDc0JBQURRNkZ5NGNFRy8vUEtMY25KeTFMTm5UelZ2M3R6V0pRRUFBRUNFbFFBQUFHaWs4dkx5dEhIalJxV25wNnRUcDA0S0N3dXpkVWtBQUFDTkhtRWxBQUFBR3EyQ2dnSnQzcnhaSjArZVZIQndzTHAyN1NxajBXanJzZ0FBQUJvdHdrb0FBQUEwYWhhTFJmdjI3ZFArL2Z2bDZlbXAzcjE3eThYRnhkWmxBUUFBTkVxRWxRQUFBSUNrRXlkT2FPdldyVElhamVyVnE1ZDhmWDF0WFJJQUFFQ2pRMWdKQUFBQS9LK3NyQ3h0MnJSSk9UazU2dGl4SS90WUFnQUExREhDU2dBQUFPQUsrZm41MnJKbEMvdFlBZ0FBMkFCaEpRQUFBSENWSy9leDlQRHcwTTAzMzh3K2xnQUFBSFdBc0JJQUFBQW94NVg3V1BiczJWUCsvdjYyTGdrQUFPQ0dSbGdKQUFBQVZLQjRIOHZzN0d5RmhZWHBwcHR1WWxrNEFBREFkVUpZQ1FBQUFGU2lvS0JBdTNidFVsSlNrdHpjM05TelowOTVlSGpZdWl3QUFJQWJEbUVsQUFBQVVFVW5UNTdVYjcvOXB2ejhmRVZHUnFwdDI3YXE1T2RwQUFBQVZBTmhKUUFBQUZBTmVYbDUyclp0bTFKU1V1VGo0Nk1lUFhySTFkWFYxbVdobmlrb0tGQnljckxPbkRtajNOeGNGUllXMnJvazFBR2owU2huWjJmNSt2b3FPRGhZSnBQSjFpVUJRSU5EV0FrQUFBRFV3T0hEaDdWejUwNUpVdWZPblJVU0VtTGJnbEJ2cEtlbkt6NCtYdDdlM2dvTURKVFpiR2FmMDBhaXNMQlEyZG5aU2tsSlVWcGFtaUlpSXVUbDVXWHJzaHFGbEpRVU9UbzZ5dHZidTByWDc5cTFTeWFUU1JFUkVkWVo4dXZYcjFkZVhwNEdEaHg0VGJYODl0dHY4dmIyVnF0V3JTcHNBMUEyd2tvQUFBQ2dobkp5Y3JSbHl4YWxwYVdwV2JObTZ0cTFxeHdkSFcxZEZtd29QVDFkKy9idFUvdjI3ZVhwNlducmNtQkRHUmtaMnJ0M3J5SWpJeHROWUhua3lCRWRPblRvbXU0UkdocHEvY3VmUC83NFEwZU9IQ2wxall1TGkyNjU1WllTYmNPR0RWUG56cDAxZWZMa0tqMW43Tml4T25YcWxMNysrbXVaVENaWkxCYmRkOTk5OHZYMTFRY2ZmSEJONzNEYmJiZHB3SUFCK3NjLy9sRmhHNEN5VlJaV01tY2RBQUFBS0llcnE2djY5Kyt2QXdjT2FPL2V2VXBMUzFPWExsM1VyRmt6VzVjR0d5Z29LRkI4ZkR4QkpTUkpucDZlYXQrK3ZmYnQyNmVvcUtoR3NTUjgwNlpOK3Z6eno2L3BIcU5IajdhR2xldldyZE9TSlV0S1hSTVlHRmdxckpRa096dTdLajNqOU9uVFNreE0xSjEzM21uOTMyWC8vdjFLUzB2VHlKRWphMTQ4Z0RweDQvL1hGQUFBQUxnR0JvTkI0ZUhoOHZmMzEyKy8vYWE0dURnRkJBU29jK2ZPTXB2TnRpNFBkU2c1T1ZuZTN0NEVsYkR5OVBTVXQ3ZTNrcE9URlJvYWF1dHk2c3lxVmFzcTdKOHhZNGI2OWV1bkxsMjZsR2kvN2JiYktyeGZmbjYraGc4ZnJwWXRXNWE2eG1LeFZEbXNqSTJObFNUZGV1dXQxcmJseTVkYjc3Tm16Wm9LeHdjRUJDZ3lNckpLendKUSt3Z3JBUUFBZ0NydzlQVFVyYmZlcW9NSEQycmZ2bjFhc1dLRjJyWnRxM2J0MnJGZllTTng1c3dadFd2WHp0WmxvSjRKREF4VVFrSkNvd29yS3hNVEU2T1FrSkJTWVdWbHRtM2JwZ3NYTHVoUGYvcFRxYjZpb3FJcS83YzJKaVpHUVVGQnV1bW1teVJKV1ZsWjFnQnoxcXhabFk0Zk1HQ0FOYXpjczJlUDJyWnRLd2NIaHlxK3hmL0p5TWhRa3laTkdzV3NXNkEyOFc4TUFBQUFVRVYyZG5acTA2YU5nb0tDdEd2WEx1M2Z2MS9KeWNucTNMbXpBZ01EYlYwZXJyUGMzRnhtMDZJVXM5bXNDeGN1MkxxTUc4SXZ2L3dpVjFkWFJVVkZsZW9yS0Npb1VsaTVhOWN1SFQ5K1hNT0hEN2UyTFZxMFNQbjUrWm96WjQ1Q1FrSjAyMjIzYWVUSWtSb3paa3lGOTlxNmRhc21UWnFrNTU5L3Z0eFpvUldaUFh1MmZ2LzlkMzM2NmFkeWQzZXY5bmlnc1NLc0JBQUFBS3JKMmRsWlVWRlJhdFdxbGJadjM2NU5temFwYWRPbTZ0U3BFMkhXRGF5d3NKQlp0Q2pGYURTcXNMRFExbVhVdWNyQ3UxbXpacFdZeGZqQUF3OVVlSDF1YnE0MmJ0eW9BUU1HbEpyRldGQlFvRXVYTGlrOVBiM1N1aFl1WENoSjFuOVh6NTQ5cSsrLy8xNTkrdlN4N3BWWlZWMjZkSkc3dTd1V0xWdFc3YkF5TnpkWGNYRnhDZzBOSmFnRXFvbXdFZ0FBQUtnaFB6OC9EUnc0VUgvODhZZmk0K08xWXNVS2hZZUhLenc4bkZBTHdBMXQzcng1cGRvT0h6NnMxMTkvM1hyeTlwVUJuNXVibStiUG4xL3UvVFpzMktDTEZ5OXEwS0JCcGZweWNuSWtYZDQzdGlJSkNRbmF0bTFiaWJZUFB2aEErZm41bFlhbFpUR1pUQm93WUlDKy9mWmJKU1VscVZXclZsVWVHeHNicTRzWEwycnc0TUhWZmk3UTJCRldBZ0FBQU5mQXpzNU80ZUhoYXRHaWhYYnUzS240K0hnbEp5ZXJVNmRPTEEwSGNNTUtDZ29xOFRrdkwwK3Z2ZmFhMnJadHE0U0VCSGw0ZUpTNnBpSm56NTZWSkdWbVpwYnFTMGxKa1hUNWxPL016TXh5WnlwKyt1bW5zcmUzVjM1K3ZpUXBLU2xKY1hGeHV1ZWVlMHJOcWt4T1RpN3pvQjFuWjJmMTd0M2Irbm5Rb0VINjl0dHZ0WHo1Y2ozMTFGTlZmcCtmZnZwSjd1N3U2dGV2WDVYSEFMaU1zQklBQUFDb0JTNHVMdXJkdTdkT25UcWxIVHQyYU5PbVRmTDI5bGI3OXUzbDUrZG42L0lBM01BU0V4TzFhOWN1cGFTa1dJTzZpdlRxMWF0RUlIZXRpb3FLOU1ZYmIramt5WlA2OE1NUDliZS8vYTNhOXhnNWNxUmlZMlAxM252djZiUFBQcE9qbzZPMTc4aVJJNUl1bitTOVo4OGUzWExMTGFYR3g4YkdhdWZPblhyb29ZZjAyV2VmU1pKYXRXcWxpUk1ucW1mUG5xV3UzN3g1c3padjNseXFQVEF3c01UM0ppUWtSR0ZoWVZxM2JwMGVmL3p4S2gyV2MrREFBU1VrSkdqVXFGR3l0N2V2OUhvQUpSRldBZ0FBQUxVb0lDQkFBd2NPVkZKU2toSVNFclIrL1hyNStma3BNakpTUGo0K3RpNFB3QTBrTnpkWGE5YXMwWUVEQitUdDdhM1dyVnZMM2QxZEJvT2h3bkhWbWZGWW1hS2lJcjN6emp2YXRHbVRubi8rK1dydkMxbk1hRFRxa1VjZTBVc3Z2YVNWSzFkcXlKQWgxcjZkTzNmSzJkbFpUWnMyMWViTm04c01LemRzMktDd3NERGRlKys5MXJCU2t2cjM3MS9tODZweXdFNnh2bjM3YXU3Y3VmcjExMS9WcDArZlNxOWZ1blNwVENhVGhnNGRXcVg3QXlpSnNCSUFBQUNvWlVhalVXRmhZV3Jac3FVT0hUcWtoSVFFclZ1M1RnRUJBV3JmdnIwOFBUMXRYU0tBQnE2b3FFamZmUE9Oc3JLeU5HVElFTFZwMDZiT2E4ak56ZFcwYWRPMFpjc1dqUjQ5dWtZblpsK3BSNDhlY25kMzE2Wk5tNnhoWlVGQmdiWnQyNmFiYnJwSm9hR2grdkhISHpWKy9QaFNNeGJ2dSs4K3ViaTRWR25tWTNYMTY5ZFBjK2ZPMWNxVkt5c05LOCtjT2FQMTY5Y3JPanBhdnI2K3RWNEwwQmpZMmJvQUFBQUE0RVpsTXBuVXRtMWJEUjQ4V08zYnQxZGFXcHBXcjE2dHVMaTRNdmRsQTRDcTJyeDVzODZjT2FQaHc0ZmJKS2hNU2tyU3VISGpyRUhsWC8vNjEydStwOEZnVUhoNHVJNGVQV3B0Vzc5K3ZiS3lzdFMzYjEvMTdkdFgyZG5aV3JseVphbXhyVnUzdm03N0JQdjcreXM4UEZ4bno1NVZVVkZSaGRmR3hzYXFvS0JBSTBlT3ZDNjFBSTBCTXlzQkFBQ0E2OHhrTXFsZHUzWUtEUTNWSDMvOG9jVEVSSjA0Y1VKQlFVR0tqSXhVa3laTmJGMGlnQVlrTnpkWFc3WnNVZmZ1M1cyeUorNktGU3YwM252dnlXQXc2TG5ubnRQQWdRT3RmZG5aMlpJdXp6Q3ZpZXpzYkJVVUZFaTZQSHQwMGFKRmNuZDNWOSsrZmVYbzZLZzJiZHBvNGNLRnV1MjIyK1RnNEZEamQxaTBhSkVXTFZwVVp0OS8vdk9mVXJNaXAweVpJaTh2cjBydk8yTEVDSFhwMHFWYUo0Y0RLSW13RWdBQUFLZ2pEZzRPYXQrK3ZjTEN3blRnd0FFZFBIaFF4NDhmVjRzV0xkU3VYVHRDU3dCVmN2andZUlVWRmFsbHk1WTJlWDZIRGgzVXNtVkxUWmd3UVdGaFlUcHg0b1FNQm9PTVJxTysvZlpiU1pmMzc2MnFIMzc0UWIvLy9yc3lNakswZi85K1JVZEhXOXNQSHo2c01XUEdXQS9jR1RseXBLWk9uYW92di94U0R6MzBVSTNmSVNvcXF0eVR1dDNjM0VxMVZTV29MQllhR2xyVHNnQ0lzQklBQUFDb2M0Nk9qdXJRb1lQYXRHbWpoSVFFSFRwMFNNbkp5UW9JQ0ZEcjFxMFZFQkJRNlFFWkFCcXY0bTBrYkxVbll0T21UZlhSUng5WlA2OVlzVUpmZmZXVjlYTzdkdTNVdFd2WEt0OHZLQ2hJUzVZc2tjbGswcUJCZ3pSbXpCZ2RQSGhRYytiTVVZc1dMZlRuUC8vWmVtMTBkTFRhdDIrdnI3NzZTdTNidDFmMzd0MXI5QTdCd2NFYU1HQkFqY1lDdUw0SUt3RUFBQUFiY1hKeVVxZE9uUlFlSHE2a3BDUWRPblJJR3pkdWxObHNWbGhZbUVKQ1FxN0xZUkVBR2phTHhTSkoxN1FNdWpZTkdUSkU0ZUhoS2lvcVVwTW1UZFMrZmZ0cUxRUHYzTG16L3YzdmYxcy9wNlNrNk9XWFg1YkJZTkNrU1pOSy9YZncyV2VmMWVPUFA2NnBVNmRxeXBRcDZ0eTVjNjI5UzdHOHZEeWxwYVdWMjUrYm02dVVsSlJLMjRwZHIvMDBnUnNSUC9rQUFBQUFOdWJrNUtTSWlBaUZoNGZyMkxGalNreE0xSTRkTzdSbnp4NjFiTmxTclZ1M2x0bHN0bldaQUNCSjEzenFkMFVTRXhQMThzc3ZLejA5WGErKyttcVplejgyYjk1Y0w3NzRvcVpNbWFLSkV5ZHE5T2pSdXZmZWUydDFSdnFPSFRzMGVmTGtjdnZqNHVJVUZ4ZFhhVnV4VmF0VzFWcHR3STJPc0JJQUFBQ29KK3pzN0JRY0hLemc0R0NscGFVcE1URlJCdzhlVkdKaW9wbzJiYXF3c0RENSsvdmJ1a3dBamR4enp6MVhvM0hUcDArdnNEOHhNVkhqeDQrWEpMMzg4c3ZxMWF0WHVkZjI3dDFiTDc3NG90NTY2eTNGeDhmWHFKNktoSWVIYStyVXFiVitYd0NWSTZ3RUFBQUE2aUZ2YjI5NWUzc3JOemRYQnc4ZVZGSlNrazZlUENrM056ZTFidDFhd2NIQkxCRUhVS2ZNWnJQOC9mMUxuUDVkSFY5KytXV0pnOFRNWnJOOGZIeXNuOFBDd2pSOCtIRDE3dDFiNGVIaGxkNnZYNzkrYXRhc21ZS0Nna3JNcWh3NGNLRGF0R2xUN3JqSytpWEp3OE5EVVZGUmxkWUFvUFlaTE1XYlhRQUFBQUNvdHdvTEMzWDA2RkVsSmlZcU16TlRKcE5KZ1lHQkNnNE9scCtmbit6czdHeGQ0ZzF2OWVyVnV2WFdXMjFkQnVxaHV2NW5JeTR1VHIvKytxdWVmZmJaT25zbUFOUVdReVY3TnZCWHNRQUFBRUFEWURRYTFiSmxTN1ZzMlZKbnpweFJjbkt5amg4L3JxTkhqOHJSMFZGQlFVRnEwYUtGdkwyOWJWMHFBQUJBalJGV0FnQUFBQTJNcjYrdmZIMTkxYmx6WjUwNmRVckp5Y2xLU2tyU3dZTUg1ZXJxcWhZdFdxaEZpeFp5YzNPemRha0FBQURWUWxnSkFBQUFORkJHbzFITm1qVlRzMmJObEorZmI1MXB1WC8vZnUzZnYxOGVIaDVxMGFLRmdvS0M1T0xpWXV0eUFRQUFLa1ZZQ1FBQUFOd0E3TzN0cmN2RWMzTnpkZno0Y1NVbkoydjM3dDNhdlh1M2ZIMTlGUlFVcE1EQVFEazdPOXU2WEFBQWdESVJWZ0lBQUFBM0dHZG5aNFdGaFNrc0xFem56NS9Yc1dQSGxKeWNyTzNidDJ2Nzl1M3k4UEJRWUdDZ21qWnRLazlQVDFXeXp6MEFBRUNkSWF3RUFBQUFibUJObWpSUlJFU0VJaUlpbEptWnFaTW5UeW9sSlVYeDhmR0tqNCtYazVPVG1qWnRxb0NBQVBuNStjbkJ3Y0hXSlRjcXljbkptakZqaHFLam8vWG5QLy9aMm43dTNEbU5HVE5HNGVIaG1qcDFLb0Z5T1dKalk1V2JtNnRCZ3dhVjJaK2RuYTNGaXhmTDI5dGJRNGNPcmVQcUFBQTFRVmdKQUFBQU5CTHU3dTV5ZDNkWGVIaTQ4dkx5ZE9yVUthV2twT2pZc1dNNmZQaXdKTW5UMDFOK2ZuN3k5L2VYajQrUGpFYWpqYXUrc2NYRnhTaytQbDV1Ym00bHdzcXRXN2NxTXpOVEZvdmx1Z1NWZDk1NXB5VHBzODgrazcrL3Y3WDk1TW1UZXVTUlJ5UkpQLzMwVTYwL3Q3Yk5uVHRYcWFtcDVZYVZlWGw1K3M5Ly9xT1FrQkFOSFRwVVo4NmMwYng1OHpSMjdGZzFhZEtranFzRkFGUUZZU1VBQUFEUUNEazZPaW80T0ZqQndjRXFLaXBTZW5xNlVsTlRsWnFhcWovKytFTUhEaHlRbloyZHZMMjk1ZWZuSng4ZkgzbDVlY2xrNG84UXRTa3VMazZTMUtkUG54THRXN1pzS2JPOXR1VG41NWZaYnJGWXl1MHJTMlptWm0yVlZDWjdlL3RyT2h6SzBkRlJrbFJZV0NoSit2enp6N1Y2OVdyRng4ZHI2dFNwYXRHaVJhM1VDUUNvUGZ5a0FRQUFBRFJ5ZG5aMjh2SHhrWStQanlJakk1V2ZuNjh6Wjg3bzlPblRTazFOMWI1OSt5UkpCb05CSGg0ZTh2SHhrYmUzdDN4OGZEaXM1eHFrcDZmcndJRURNcGxNNnQyN3Q3WDl3b1VMMnJKbGl4d2RIUlVkSFczRENpczNmUGp3NjNyLzNyMTdhOHFVS2NyS3l0Sm5uMzFXcWo4ckswdVM5UDc3NzVmcUd6dDJySnljbkNUOVgxZzVmdng0WGJ4NFViLzg4b3ZHangrdjExOS9YWkdSa2RmeERRQUExVVZZQ1FBQUFLQUVlM3Q3QlFZR0tqQXdVTkxscGJScGFXbEtTMHZUMmJObmxaU1VwTVRFUkVtU2k0dUx2THk4NU9IaElVOVBUM2w2ZWxwbnM2RmlhOWV1bGNWaVVWUlVsTXhtYzRuMnZMdzgyZHZiNjhrbm42eldQVjk4OFVXRmhZWFZkcWsybDV1YnEyWExscFhiWDFiZm80OCtLbWRuWnhtTlJ1WGw1VW1TSEJ3YzlOSkxMMm5XckZsYXVuU3BYbmpoQmIzNzdyczM1UGNNQUJvcXdrb0FBQUFBRlhKMGRDd1JYaFlWRmVuY3VYUFc4UExjdVhNNmZ2eTQ5WHBuWjJkcmNPbmg0U0YzZDNlNXVMaHdTTXhWZnY3NVowblNiYmZkVnFJOUppWkcwdVdsMnNlT0hhdldQWXREdWJxeWF0V3FLbDFYL0k3ejVzMVRVRkJRdFovajcrOWY1clB1di85K3BhYW1WbGlIazVPVExsNjhhUDFzTUJnMGR1eFkyZG5aS1QwOVhhMWF0YXAyUFFDQTY0ZXdFZ0FBQUVDMTJOblp5Y3ZMUzE1ZVh0WVphZm41K1RwMzdwd3lNaktVa1pHaGMrZk9LU1VseFRyR2FEU3FTWk1tY25OeksvSGw2dW9xT3pzN1c3Mkt6ZXpmdjEvSnlja3lHbzNxMGFPSHRYM256cDM2NDQ4LzFMcDFhODJhTlV1U2RQdnR0NnVvcUtqS3dXQ3g1Y3VYNjhjZmY5VDA2ZE5yNVRDWnpNeE1MVml3UUlNSEQxWklTTWcxMzYrdU9EczdLeU1qbzFUN2YvLzNmMSszQTR3QUFEVkhXQWtBQUFEZ210bmIyOHZYMTFlK3ZyN1d0b0tDQW1WbVp1cjgrZlBLeXNwU1ZsYVcwdExTZFBUb1VlczFCb05CTGk0dWNuVjF0WDZaeldicjcyL1VKZVUvL1BDRHBNdkI3NVdIRm4zNTVaZVNhbWN2eU5qWVdCMDZkRWdyVjY0c2NkSjRUYTFkdTFiZmZmZWR0bTNiVnViK2tkZkxxVk9uTkhIaXhETDd6cDQ5SzBsNitPR0h5eDEvN3R3NUZSWVdWbmlOZEhuV0p3REE5Z2dyQVFBQUFGd1hKcE5KM3Q3ZTh2YjJMdEZlVUZCZ0RURFBueit2bkp3YzVlVGs2T1RKa3lXVzYwcVhaMlE2T3p0YnY1eWNuRXI5NnVqb0tIdDcrd1l6UXk0MU5WWHIxcTByMWI1cjF5N3QzTGxUUGo0KzZ0dTM3elUvNTQ0Nzd0RE9uVHUxZlBueVdna3JpMmQyM243NzdkZDBuK3JPWnF6S2N2aXFMSmV2N3BKNkFJQnRFRllDQUFBQXFGTW1rOG02cCtYVkNnb0tyT0ZsOGRmRml4ZVZtNXVyOVBSMDVlYm1XazkydnBMQllKQzl2YjBjSEJ6Sy9ES1pURElhalRLWlRDVitmK1d2Qm9OQmRuWjJNaGdNcGI1cWM2bjYxMTkvWGVvZGlvcUtOSFBtVEVuU2lCRWpTc3kycktsYmJybEZMaTR1T25ic21IYnYzcTBPSFRyVStGNUhqaHhSWW1LaTdPenNOSERnd0JyZjU4U0pFM3J4eFJjMWF0UW9EUjQ4dUVxaFpWQlFVSmxMNEtkTm15WWZIeDhOR3phc3hJemVLNldtcHVyKysrL1hUVGZkcEJrelp0UzRiZ0JBM1NHc0JBQUFBRkJ2bUV3bXVidTd5OTNkdmR4cjh2UHpsWnViYXcweEwxMjZaUDNLeTh1ei9ucisvSGxkdW5SSitmbjV0VkpiV2VGcWRaMDllMVlyVnF3bzFmNzk5OS9yOE9IRENnZ0kwTkNoUTYvNU9kTGxnNUg2OSsrdjVjdVhhOW15WmRjVVZxNWV2VnFTRkJVVkpTOHZyeHJmWi9iczJVcE5UZFg3NzcrdjVjdVg2OGtubjFSa1pHUzE3N04yN1ZyRnhzWXFJQ0JBbzBlUEx2YzZEdzhQU1ZKV1ZsYXB2Z3NYTHNqRnhhWGF6eTdQTysrOFUydjNBb0RHakxBU0FBQUFRSU5pYjI4dmUzdDd1Ym01VmVsNmk4V2l3c0pDRlJRVWxQcTErUGVGaFlXeVdDeXlXQ3dxS2lxeS92N0tyeE1uVGx4ejdYUG16RkZlWHA0NmQrNnNIVHQyV05zN2QrNHNUMDlQUGZ6d3crWE9xcno2MVBDci9ldGYvMUs3ZHUxS3ROMXh4eDFhdm55NU5tN2NxT3pzYkpuTjVtclhYRmhZcURWcjFraVM3cnJycm1xUHY5THp6eit2RlN0V0tDWW1SZ2NQSHRTRUNSTjArKzIzYTh5WU1SVUcxTWVQSDljMzMzeGovYnhwMHlaSmw4UEkyYk5ubHp0dS9QanhjbkZ4VVhwNmVvbjJzMmZQNnFHSEhsTC8vdjMxekRQUFhOTTdGV3ZldkhtdDNLY3FqaDgvWG1mUEFvQzZSbGdKQUFBQTRJWm1NQmlzeTcrdnhiV0dsZnYyN2RQYXRXdGxOQnIxeEJOUGFNeVlNZGEra0pBUS9ldGYvNUsvdjMrNTQ0T0NnaXE4ZjFtSEVZV0hoNnRaczJZNmNlS0VZbU5qYXhRMmJ0eTRVV2ZQbmxWQVFJQzZkZXRXN2ZGWGF0S2tpVFdnZlBmZGQzWGt5Qkg5L1BQUGlvdUwwMk9QUFZidUV2TzB0RFF0Vzdhc1ZIdENRb0lTRWhMS2ZkNzQ4ZVBWckZrekpTWW1scGhKdVhEaFFsMjhlTEhLZ1hkVmpCdzVzdGJ1VlptNHVEajkrdXV2ZGZZOEFLaExoSlVBQUFBQVVBZmk0dUlrWGQ2VE1qZzR1RlIvUUVCQWhlTnJlbHAxZEhTMHZ2cnFLNjFldmJwR1llWFNwVXNsU1hmZmZYZXRIV0lVRVJHaFdiTm02Y3N2djlUQ2hRdVZsWldsNmRPbmE4MmFOWHI2NmFmVnRHblRFdGQzN05oUnExYXRVa0pDZ3NhUEh5OFBEdy9OblR0WFRabzAwZlRwMCtYbDVhVkhIbm1rekdlRmhJUW9NVEZSSjA2Y1VGaFltTkxUMHhVVEV5TlhWMWVOR2pXcVZ0NEhBRkI3YW0rWGFBQUFBQUJBdWU2KysyNkZoWVhwd1FjZnJOUG45dXZYVDlMbG1aMHBLU25WR3B1WW1LaDkrL2JKeWNsSmQ5eHhSNjNXWlRLWjlPQ0REMnJtekpscTFhcVZKR243OXUxNjlORkg5Y01QUDhoaXNaUzRQamMzVjIrOTlaYUtpb28wWWNJRU5XblNSSkswY3VWSzY3THdzb1NHaGtxU0RoOCtMRW42OU5OUGRlblNKWTBZTWFKR3krSUJBTmNYWVNVQUFBQUExQUUvUHo5Tm56NjlWazc2cm81V3JWcFpsNUNYZGFwMlJiNzc3anRKMHNDQkE2OWJzTmVxVlN2Tm5EbFRJMGVPbE1GZzBNV0xGL1gxMTE4ck56ZTN4SFV6WnN6UThlUEhkZGRkZHlrcUtxcks5Ky9VcVpPa3kwdkdkKzNhcFpVclY4ckx5MHZEaGcycjFmY0FBTlFPbG9FREFBQUFRQjF4ZFhXMXlYUDc5dTJyeFlzWFZ5c29MU3dzMU83ZHUyVm5aNmZodzRkZngrb3V6N0ljTTJhTXVuYnRxdi81bi8vUlN5KzlWT3FrN3RqWVdFblNzbVhMU3UxZmVlellzVklIRU0yZVBWdWhvYUZxMWFxVjNOM2R0WDM3ZHUzY3VWT1NOR0hDQkRrN08xKy9Gd0lBMUJoaEpRQUFBQUEwQUE4Ly9IQ0YvYmZkZHB2dXUrKytNdnZ1dnZ0dTNYUFBQZFU2VU1ab05HcmV2SG5hdlh0M3FUMGtyNWZPblR2cml5KytLRE5VSFRSb1VKbGppdmVmakk2T0x0RmUvSzRHZzBIOSsvZTN6aElkTUdCQXRXWm1BZ0RxRm1FbEFBQUFBRFFBeDQ0ZHE3QS9JeU9qM0Q0UEQ0OGFQZFBlM2w1ZHUzYXQwZGlhS20vMjV6UFBQRk5tZTB4TWpMeTh2TXJ0bDZRK2Zmcm91KysrazVlWGw1NTg4c2tTZld2V3JGSDM3dDFyOVdSd0FFRE5FVllDQUFBQVFBTlEzZjBtR3hPTHhhSno1ODZWK0dyYXRLbmF0bTJyek14TXpadzVVNUxrNE9CUVl2bTN4V0xSakJrejVPTGlvc1dMRjl1cWZBREFGUWdyQVFBQUFBRDEyclp0MjdSejUwNWxaMmNyT3p0YjU4K2YxL256NTVXVmxTVkpPbjc4dUVhTUdGRml6TlNwVTVXWm1hbm5uMzllU1VsSmF0S2tpVTZkT3FYVnExZnI5dHR2bHlTZFBuMWFseTVkVXR1MmJldjhuUUFBWlNPc0JBQUFBQURVYXlkUG50U2lSWXVzbncwR2c5emMzT1R0N1MxSk1wdk5Hang0c0x5OHZPVHA2U2tQRHc5NWVIam83My8vdTQ0Y09hS0hIMzVZclZxMTBrc3Z2YVE1Yythb1o4K2U4dkR3VUZKU2tpU3BkZXZXTm5rdkFFQnBoSlVBQUFBQWNBUEp6TXlzOHVuZDk5OS9mN2w5VjUrdWZiVzZYSmJldTNkdm1jMW0rZm41eWRmWFY5N2UzaklhalpJdTErbnA2YWt4WThaWXI5K3dZWU9tVEptaW5Kd2NQZmpnZzlhRGgyNjU1Ulp0M0xoUnI3MzJtbDU4OFVXdFg3OWVrdFN1WGJzNmV4Y0FRTVVJS3dFQUFBRGdCbUkwR3VYdjcyL3JNbXFWdDdlMyt2ZnZYNlZyRnl4WVlEMVJmTUtFQ2JyenpqdXRmYzgrKzZ5U2s1TzFaODhlL2VVdmY1RjBlUi9MN3QyN1g1ZTZBUURWUjFnSkFBQUFBRGNRczltc0JRc1cyTG9NbXhrOGVMRDI3ZHVuQng1NFFCRVJFU1g2ekdhejNuMzNYYjM3N3J2YXRHbVRqRWFqbm5qaUNabk5aaHRWQ3dDNEdtRWxBQUFBQU5qQXp6Ly9MSVBCVU9sMU1URXhzbGdzZFZEUjlkT25UeDlKa291TFM2M2YrK3JsNko2ZW5ucmpqVGZLdmQ3ZDNWMnZ2dnFxY25KeVpEQVlya3ROQUlDYUk2d0VBQUFBQUJzbzNuT3hNbloyZHRlNWt1dnY1WmRmdG5VSnBiaTZ1dHE2QkFCQUdScisvK3NCQUFBQUFBQUF1Q0VRVmdJQUFBQUFnSG9uSVNGQm16WnRxdEUyQ0x0MjdkSytmZnRLakYyL2ZyMVdybHg1elhYOTl0dHZTa3BLcXJRTlFNMFFWZ0lBQUFBQWdHdHkvdng1alI4L1htUEhqdFdGQ3hkcTVaNmZmLzY1WG4vOTlTcnQ3WHExanovK1dKTW5UMVpoWWFFa3lXS3hhTmFzV2ZyeHh4K3Z1YTZKRXlmcTY2Ky9yclFOUU0wUVZnSUFBQUFBZ0dzeWMrWk14Y2ZIS3pFeFVVdVhMcTJWZTJabFpjbk56YTNhNDA2ZlBxM0V4RVQxNmROSEp0UGxvenIyNzkrdnRMUTAvZWxQZjZxVjJnQmNQeHl3QXdBQUFBQkFBMlN4V0dvMDY3QzJMVisrWEd2V3JGR2ZQbjJVa1pHaCtmUG5xME9IRHJycHBwdXU2YjVuejU2Vm41OWZ0Y2ZGeHNaS2ttNjk5ZFlTTlVxWHYyZHIxcXlwY0h4QVFJQWlJeU9yL1Z3QXRZT3dFZ0FBQUFDQUJzVEJ3VUdTbEptWktROFBENXZXOHZ2dnYrdUREejVRUUVDQUpreVlvT3pzYkkwZE8xWlRwa3pSZSsrOXArYk5tOWZvdmhjdVhGQkdSb1lpSWlLcVBUWW1Ka1pCUVVIV3NEUXJLOHNhWU02YU5hdlM4UU1HRExDR2xYdjI3RkhidG0ydDMvUHF5TWpJVUpNbVRheXpPd0ZVRGN2QUFRQUFBQUJvUUFJREF5VmRYdTVzUzl1M2I5Y3JyN3dpSnljbnZmYmFhMnJTcEltYU5tMnFTWk1tS1RzN1c4OC8vN3lPSFR0V28zc2ZQbnhZa25UdzRNRnFqZHUxYTVlT0h6K3VuajE3V3RzV0xWcWsvUHg4elprelI2dFdyWklralJ3NVVxdFdyU3J6NngvLytJY2thZXZXclhybW1XZTBmdjM2R3IzRDdObXpOV3JVS0dWbVp0Wm9QTkJZRVZZQ0FBQUFBTkNBTkczYVZMNit2dHF5Wll2MUFKbTZ0bnIxYWsyYU5FbEdvMUhUcGsxVHk1WXRyWDNkdW5YVEN5KzhvTFMwTkkwZlAxNi8vZlpidGUrL2YvOStTVkpxYXFxU2s1T3JQRzdod29XU0pLUFJjeHpuaFFBQUNSQkpSRUZVS09ueVV2THZ2LzllZmZyMFVVaElTTFZxNk5LbGk5emQzYlZzMmJKcWpaT2szTnhjeGNYRnFYbno1bkozZDYvMmVLQXhJNndFQUFBQUFLQUJNUmdNR2pSb2tNNmVQYXQxNjliVmFXQ1puNSt2RHovOFVHKzk5WmJNWnJQZWV1c3Q2NUxwOVBSMDZ5ekMvdjM3NjVWWFh0R2xTNWMwYWRJa2ZmamhoOVU2Slh6Nzl1MnlzN09UbzZPak5tellVS1V4Q1FrSjJyWnRXNG0yRHo3NFFQbjUrWHJnZ1FlcS9PeGlKcE5KQXdZTVVIeDh2SktTa3FvMU5qWTJWaGN2WHRUZ3dZT3IvVnlnc1NPc0JBQUFBQUNnZ2ZIMTlkV0FBUU8wWjg4ZWZmbmxsenB3NElET25Uc25pOFZ5M1o2WmtKQ2d4eDkvWE45Ly83MWF0V3FsRHo3NFFPSGg0ZGIra1NOSGFzS0VDZGJQdlh2MzF2dnZ2NittVFp2cSsrKy8xLy83Zi85UFM1WXNxVFMwek1uSjBZNGRPeFFaR2FrZVBYcG94WW9WVlhxdlR6LzlWUGIyOXRiUFNVbEppb3VMMDkxMzMxMXFWbVZ5Y3JMV3JGbFQ2aXN1THE3RWRZTUdEWkwwZndmMFZOVlBQLzBrZDNkMzlldlhyMXJqQUhEQURnQUFBQUFBRFZLSERoM1V0R2xUeGNURVZHdXBjcTlldmRTN2QrOXFQZXVMTDc3UWwxOStLWXZGb2lGRGh1aXh4eDZUbzZOanBlTkNRME0xZS9ac3paMDdWei8rK0tNKy92aGpGUlVWNmQ1Nzd5MTN6THAxNjFSUVVLQStmZnJJMjl0Ykd6WnMwTmF0VzB2c1EzbTEyTmhZN2R5NVV3ODk5SkErKyt3elNWS3JWcTAwY2VMRU1zZHQzcnhabXpkdkx0VWVHQmhZNG5zVEVoS2lzTEF3clZ1M1RvOC8vbmlWRHNzNWNPQ0FFaElTTkdyVXFCTGhLWUNxSWF3RUFBQUFBS0NCOHZYMTFRTVBQS0NUSjA4cUpTVkZseTVkcW5STVVGQlF0Wi9Uc1dOSHJWMjdWdVBHalZQWHJsMnJOZGJaMlZsUFBmV1Vici85ZG4zNzdiY2FObXhZdWRkYUxCWjk5OTEzc3JlMzE0QUJBK1RpNGlKUFQwOTkrZVdYRllhVkd6WnNVRmhZbU82OTkxNXJXQ2xkWG81ZWxwRWpSMnJNbURGVnFyOXYzNzZhTzNldWZ2MzFWL1hwMDZmUzY1Y3VYU3FUeWFTaFE0ZFc2ZjRBU2lLc0JBQUFBQUNnQVRNWURBb01ETFNlRW40OWRPclVTZlBtemJNZVhGTVRiZHEwc1o2MFhaN1kyRmdsSnlkcjRNQ0Jjbk56a3lRTkdUSkUvLzczdi9YTEw3OG9PanE2ekhIMzNYZWZYRnhjcWpUenNicjY5ZXVudVhQbmF1WEtsWldHbFdmT25OSDY5ZXNWSFIwdFgxL2ZXcThGYUF6WXN4SUFBQUFBcXNCb05OcnM1R1hVWDRXRmhkY1U0RFVrMS9zOUwxeTRvRGx6NXNob05PcisrKyszdGc4Yk5reG1zMWt6Wjg1VWRuWjJtV05idDI1OTNjSmFmMzkvaFllSDYrelpzeW9xS3FydzJ0allXQlVVRkdqa3lKSFhwUmFnTVdCbUpRQUFBQUJVZ2JPenM3S3pzK1h1N203clVsQ1BaR2RueThYRnhkWmwzQkErK09BRG5UbHpSaU5HakZEVHBrMnQ3YTZ1cmhvOWVyUSsvUEJEdmZubW01bzZkYW9NQnNNMVBXdlJva1ZhdEdoUm1YMy8rYzkvU3MyS25ESmxpcnk4dkNxOTc0Z1JJOVNsU3hlMWF0WHFtdW9ER2pQQ1NnQUFBQUNvQWw5Zlg2V2twQkJXb29TVWxCVDUrUGpZdW93R2I4bVNKVnE5ZXJXYU4yK3VCeDk4c0ZULzBLRkR0VzdkT20zWnNrVXpaODdVazA4K2VVM1BpNHFLS3Zlazd1TGw1MWVxU2xCWkxEUTB0S1psQVJCaEpRQUFBQUJVU1hCd3NEWnYzcXlNakF4NWVucmF1aHpVQXhrWkdVcExTMU92WHIxc1hVcUR0bXpaTW4zeXlTZHlkbmJXcTYrK1d1WXA0d2FEUVpNbVRkTFlzV1AxL2ZmZkt5OHZUK1BIajYveEhwWEJ3Y0VhTUdEQXRaWU80RG9nckFRQUFBQ0FLakNaVElxSWlORGV2WHZWdm4xN0FzdEdMaU1qUTN2MzdsVmtaR1NqMmJPeXRoVVdGbXJldkhuNit1dXY1ZURnb0NsVHBpZzRPTGpjNjMxOWZmWDY2Ni9yaFJkZTBNOC8vNnhEaHc3cCtlZWZWMGhJU0szWGxwZVhwN1MwdEhMN2MzTnpsWktTVW1sYnNldDUrQkZ3b3lHc0JBQUFBSUFxOHZMeVVtUmtwUGJ0MnlkdmIyOEZCZ2JLYkRZVFZqVVNoWVdGeXM3T1ZrcEtpdExTMGhRWkdWbXQ1Y0g0UDBlT0hOR01HVE8wZi85K21jMW12ZkxLSytyVXFWT2w0OXEyYmF1MzMzNWJMNy84c2hJVEUvWG9vNDlxM0xoeHV1dXV1MnExdmgwN2Rtank1TW5sOXNmRnhTa3VMcTdTdG1LclZxMnExZnFBR3hsaEpRQUFBQUJVZzVlWGw2S2lvcFNjbkt5RWhBUmR1SENCVThJYkNhUFJLQmNYRi9uNCtDZ3FLcXJHUzVCeCtlVHZnd2NQcWsyYk5wbzRjYUthTld0VzViRnQyclRSUng5OXBIZmVlVWVuVDU5Vy8vNzlhNzIrOFBCd1RaMDZ0ZGJ2QzZCeS9KY1ZBQUFBQUtySlpESXBORFNVZ3pTQUdvcUlpTkQ3NzcrdjBOQlEyZG5aVlh1OGw1ZVhwazJicGdzWExwUTZqWDNnd0lGcTA2Wk51V01yNjVja0R3OFBSVVZGVmJzdUFOZk9ZTEZZTExZdUFnQUFBQUFBQU1DTnoyQXdHQ3Jxci81Zlh3QUFBQUFBQUFEQWRVQllDUUFBQUFBQUFLQmVJS3dFQUFBQUFBQUFVQzhRVmdJQUFBQUFBQUNvRndnckFRQUFBQUFBQU5RTGhKVUFBQUFBQUFBQTZnWENTZ0FBQUFBQUFBRDFBbUVsQUFBQUFBQUFnSHFCc0JJQUFBQUFBQUJBdlVCWUNRQUFBQUFBQUtCZUlLd0VBQUFBQUFBQVVDOFFWZ0lBQUFBQUFBQ29Gd2dyQVFBQUFBQUFBTlFMaEpVQUFBQUFBQUFBNmdYQ1NnQUFBQUFBQUFEMUFtRWxBQUFBQUFBQWdIcUJzQklBQUFBQUFBQkF2VUJZQ1FBQUFBQUFBS0JlSUt3RUFBQUFBQUFBVUM4UVZnSUFBQUFBQUFDb0Z3Z3JBUUFBQUFBQUFOUUxoSlVBQUFBQUFBQUE2Z1hDU2dBQUFBQUFBQUQxQW1FbEFBQUFBQUFBZ0hxQnNCSUFBQUFBQUFCQXZVQllDUUFBQUFBQUFLQmVJS3dFQUFBQUFBQUFVQzhRVmdJQUFBQUFBQUNvRndnckFRQUFBQUFBQU5RTGhKVUFBQUFBQUFBQTZnWENTZ0FBQUFBQUFBRDFBbUVsQUFBQUFBQUFnSHFCc0JJQUFBQUFBQUJBdlVCWUNRQUFBQUFBQUtCZUlLd0VBQUFBQUFBQVVDOFFWZ0lBQUFBQUFBQ29Gd2dyQVFBQUFBQUFBTlFMaEpVQUFBQUFBQUFBNmdYQ1NnQUFBQUFBQUFEMUFtRWxBQUFBQUFBQWdIcUJzQklBQUFBQUFBQkF2VUJZQ1FBQUFBQUFBS0JlSUt3RUFBQUFBQUFBVUM4UVZnSUFBQUFBQUFDb0Z3Z3JBUUFBQUFBQUFOUUxoSlVBQUFBQUFBQUE2Z1hDU2dBQUFBQUFBQUQxQW1FbEFBQUFBQUFBZ0hxQnNCSUFBQUFBQUFCQXZVQllDUUFBQUFBQUFLQmVJS3dFQUFBQUFBQUFVQzhRVmdJQUFBQUFBQUNvRndnckFRQUFBQUFBQU5RTGhKVUFBQUFBQUFBQUFBQUFBQUFBQUFBQUFBQUFBQUFBQUFBQUFBQUFBQUM0MnY4SHJzRkNBLy9tNXlnQUFBQUFTVVZPUks1Q1lJST0iLAoJIlRoZW1lIiA6ICIiLAoJIlR5cGUiIDogIm1pbmQiLAoJIlZlcnNpb24iIDogIjIyIgp9Cg=="/>
    </extobj>
  </extobjs>
</s:customData>
</file>

<file path=customXml/itemProps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1342</Words>
  <Application>WPS 演示</Application>
  <PresentationFormat>自定义</PresentationFormat>
  <Paragraphs>215</Paragraphs>
  <Slides>20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思源黑体 CN Light</vt:lpstr>
      <vt:lpstr>黑体</vt:lpstr>
      <vt:lpstr>汉仪心海行楷W</vt:lpstr>
      <vt:lpstr>方正告白情书_YS</vt:lpstr>
      <vt:lpstr>MS UI Gothic</vt:lpstr>
      <vt:lpstr>【惠子】汉仪全唐诗</vt:lpstr>
      <vt:lpstr>Wide Latin</vt:lpstr>
      <vt:lpstr>Raleway SemiBold</vt:lpstr>
      <vt:lpstr>Segoe Print</vt:lpstr>
      <vt:lpstr>禹卫书法行书简体</vt:lpstr>
      <vt:lpstr>Arial Unicode MS</vt:lpstr>
      <vt:lpstr>汉仪雅酷黑 55W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韩佳迅</cp:lastModifiedBy>
  <cp:revision>294</cp:revision>
  <dcterms:created xsi:type="dcterms:W3CDTF">2017-02-16T02:06:00Z</dcterms:created>
  <dcterms:modified xsi:type="dcterms:W3CDTF">2023-02-10T07:23:59Z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KSOTemplateUUID">
    <vt:lpwstr>v1.0_mb_qlZsfqXxE4uxISMmM6s5yQ==</vt:lpwstr>
  </property>
  <property fmtid="{D5CDD505-2E9C-101B-9397-08002B2CF9AE}" pid="4" name="ICV">
    <vt:lpwstr>08BD1F494BB0457B85758F38A8B6EBA7</vt:lpwstr>
  </property>
</Properties>
</file>